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9" r:id="rId3"/>
    <p:sldMasterId id="2147483709" r:id="rId4"/>
  </p:sldMasterIdLst>
  <p:notesMasterIdLst>
    <p:notesMasterId r:id="rId80"/>
  </p:notesMasterIdLst>
  <p:sldIdLst>
    <p:sldId id="256" r:id="rId5"/>
    <p:sldId id="320" r:id="rId6"/>
    <p:sldId id="403" r:id="rId7"/>
    <p:sldId id="404" r:id="rId8"/>
    <p:sldId id="398" r:id="rId9"/>
    <p:sldId id="401" r:id="rId10"/>
    <p:sldId id="396" r:id="rId11"/>
    <p:sldId id="406" r:id="rId12"/>
    <p:sldId id="407" r:id="rId13"/>
    <p:sldId id="419" r:id="rId14"/>
    <p:sldId id="408" r:id="rId15"/>
    <p:sldId id="402" r:id="rId16"/>
    <p:sldId id="390" r:id="rId17"/>
    <p:sldId id="337" r:id="rId18"/>
    <p:sldId id="358" r:id="rId19"/>
    <p:sldId id="327" r:id="rId20"/>
    <p:sldId id="330" r:id="rId21"/>
    <p:sldId id="304" r:id="rId22"/>
    <p:sldId id="258" r:id="rId23"/>
    <p:sldId id="265" r:id="rId24"/>
    <p:sldId id="266" r:id="rId25"/>
    <p:sldId id="418" r:id="rId26"/>
    <p:sldId id="393" r:id="rId27"/>
    <p:sldId id="331" r:id="rId28"/>
    <p:sldId id="332" r:id="rId29"/>
    <p:sldId id="333" r:id="rId30"/>
    <p:sldId id="386" r:id="rId31"/>
    <p:sldId id="268" r:id="rId32"/>
    <p:sldId id="286" r:id="rId33"/>
    <p:sldId id="269" r:id="rId34"/>
    <p:sldId id="306" r:id="rId35"/>
    <p:sldId id="307" r:id="rId36"/>
    <p:sldId id="309" r:id="rId37"/>
    <p:sldId id="288" r:id="rId38"/>
    <p:sldId id="270" r:id="rId39"/>
    <p:sldId id="310" r:id="rId40"/>
    <p:sldId id="289" r:id="rId41"/>
    <p:sldId id="311" r:id="rId42"/>
    <p:sldId id="318" r:id="rId43"/>
    <p:sldId id="410" r:id="rId44"/>
    <p:sldId id="411" r:id="rId45"/>
    <p:sldId id="312" r:id="rId46"/>
    <p:sldId id="313" r:id="rId47"/>
    <p:sldId id="413" r:id="rId48"/>
    <p:sldId id="412" r:id="rId49"/>
    <p:sldId id="414" r:id="rId50"/>
    <p:sldId id="415" r:id="rId51"/>
    <p:sldId id="416" r:id="rId52"/>
    <p:sldId id="417" r:id="rId53"/>
    <p:sldId id="315" r:id="rId54"/>
    <p:sldId id="308" r:id="rId55"/>
    <p:sldId id="291" r:id="rId56"/>
    <p:sldId id="316" r:id="rId57"/>
    <p:sldId id="317" r:id="rId58"/>
    <p:sldId id="392" r:id="rId59"/>
    <p:sldId id="365" r:id="rId60"/>
    <p:sldId id="377" r:id="rId61"/>
    <p:sldId id="359" r:id="rId62"/>
    <p:sldId id="364" r:id="rId63"/>
    <p:sldId id="361" r:id="rId64"/>
    <p:sldId id="366" r:id="rId65"/>
    <p:sldId id="321" r:id="rId66"/>
    <p:sldId id="369" r:id="rId67"/>
    <p:sldId id="367" r:id="rId68"/>
    <p:sldId id="368" r:id="rId69"/>
    <p:sldId id="370" r:id="rId70"/>
    <p:sldId id="373" r:id="rId71"/>
    <p:sldId id="374" r:id="rId72"/>
    <p:sldId id="375" r:id="rId73"/>
    <p:sldId id="376" r:id="rId74"/>
    <p:sldId id="382" r:id="rId75"/>
    <p:sldId id="384" r:id="rId76"/>
    <p:sldId id="335" r:id="rId77"/>
    <p:sldId id="391" r:id="rId78"/>
    <p:sldId id="264"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s Naudts" initials="LN" lastIdx="9" clrIdx="0">
    <p:extLst>
      <p:ext uri="{19B8F6BF-5375-455C-9EA6-DF929625EA0E}">
        <p15:presenceInfo xmlns:p15="http://schemas.microsoft.com/office/powerpoint/2012/main" userId="S-1-5-21-4060015860-3155939536-3220560164-333625" providerId="AD"/>
      </p:ext>
    </p:extLst>
  </p:cmAuthor>
  <p:cmAuthor id="2" name="Damian Clifford" initials="DC" lastIdx="2" clrIdx="1">
    <p:extLst>
      <p:ext uri="{19B8F6BF-5375-455C-9EA6-DF929625EA0E}">
        <p15:presenceInfo xmlns:p15="http://schemas.microsoft.com/office/powerpoint/2012/main" userId="0f4b3a461955f7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0" autoAdjust="0"/>
    <p:restoredTop sz="49869" autoAdjust="0"/>
  </p:normalViewPr>
  <p:slideViewPr>
    <p:cSldViewPr snapToGrid="0">
      <p:cViewPr varScale="1">
        <p:scale>
          <a:sx n="34" d="100"/>
          <a:sy n="34" d="100"/>
        </p:scale>
        <p:origin x="1560"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2BA32-A596-465D-AA91-7B74B5FEAFFE}" type="datetimeFigureOut">
              <a:rPr lang="nl-BE" smtClean="0"/>
              <a:t>26/01/2020</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4F145-0E44-4B6A-97FE-96DB365300C5}" type="slidenum">
              <a:rPr lang="nl-BE" smtClean="0"/>
              <a:t>‹#›</a:t>
            </a:fld>
            <a:endParaRPr lang="nl-BE"/>
          </a:p>
        </p:txBody>
      </p:sp>
    </p:spTree>
    <p:extLst>
      <p:ext uri="{BB962C8B-B14F-4D97-AF65-F5344CB8AC3E}">
        <p14:creationId xmlns:p14="http://schemas.microsoft.com/office/powerpoint/2010/main" val="3590417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srn.com/abstract=3298847"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x.doi.org/10.2139/ssrn.3298847"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damian.clifford@anu.edu.au</a:t>
            </a:r>
            <a:endParaRPr lang="en-US" dirty="0"/>
          </a:p>
          <a:p>
            <a:r>
              <a:rPr lang="en-US" dirty="0" err="1"/>
              <a:t>j.ausloos@uva.nl</a:t>
            </a:r>
            <a:endParaRPr lang="en-US" dirty="0"/>
          </a:p>
          <a:p>
            <a:r>
              <a:rPr lang="en-US" dirty="0" err="1"/>
              <a:t>laurens.naudts@kuleuven.be</a:t>
            </a:r>
            <a:endParaRPr lang="en-US" dirty="0"/>
          </a:p>
        </p:txBody>
      </p:sp>
      <p:sp>
        <p:nvSpPr>
          <p:cNvPr id="4" name="Slide Number Placeholder 3"/>
          <p:cNvSpPr>
            <a:spLocks noGrp="1"/>
          </p:cNvSpPr>
          <p:nvPr>
            <p:ph type="sldNum" sz="quarter" idx="5"/>
          </p:nvPr>
        </p:nvSpPr>
        <p:spPr/>
        <p:txBody>
          <a:bodyPr/>
          <a:lstStyle/>
          <a:p>
            <a:fld id="{6E54F145-0E44-4B6A-97FE-96DB365300C5}" type="slidenum">
              <a:rPr lang="nl-BE" smtClean="0"/>
              <a:t>1</a:t>
            </a:fld>
            <a:endParaRPr lang="nl-BE"/>
          </a:p>
        </p:txBody>
      </p:sp>
    </p:spTree>
    <p:extLst>
      <p:ext uri="{BB962C8B-B14F-4D97-AF65-F5344CB8AC3E}">
        <p14:creationId xmlns:p14="http://schemas.microsoft.com/office/powerpoint/2010/main" val="330520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nl-BE" sz="1050" b="0" dirty="0" smtClean="0"/>
              <a:t>See </a:t>
            </a:r>
            <a:r>
              <a:rPr lang="nl-BE" sz="1050" b="0" i="1" dirty="0" err="1" smtClean="0"/>
              <a:t>also</a:t>
            </a:r>
            <a:r>
              <a:rPr lang="nl-BE" sz="1050" b="0" i="1" baseline="0" dirty="0" smtClean="0"/>
              <a:t>: </a:t>
            </a:r>
          </a:p>
          <a:p>
            <a:endParaRPr lang="en-US" sz="1050" b="0" i="1" baseline="0" dirty="0" smtClean="0"/>
          </a:p>
          <a:p>
            <a:r>
              <a:rPr lang="en-GB" sz="1200" kern="1200" dirty="0" smtClean="0">
                <a:solidFill>
                  <a:schemeClr val="tx1"/>
                </a:solidFill>
                <a:effectLst/>
                <a:latin typeface="+mn-lt"/>
                <a:ea typeface="+mn-ea"/>
                <a:cs typeface="+mn-cs"/>
              </a:rPr>
              <a:t>J. </a:t>
            </a:r>
            <a:r>
              <a:rPr lang="en-GB" sz="1200" kern="1200" dirty="0" err="1" smtClean="0">
                <a:solidFill>
                  <a:schemeClr val="tx1"/>
                </a:solidFill>
                <a:effectLst/>
                <a:latin typeface="+mn-lt"/>
                <a:ea typeface="+mn-ea"/>
                <a:cs typeface="+mn-cs"/>
              </a:rPr>
              <a:t>Gerards</a:t>
            </a:r>
            <a:r>
              <a:rPr lang="en-GB" sz="1200" kern="1200" dirty="0" smtClean="0">
                <a:solidFill>
                  <a:schemeClr val="tx1"/>
                </a:solidFill>
                <a:effectLst/>
                <a:latin typeface="+mn-lt"/>
                <a:ea typeface="+mn-ea"/>
                <a:cs typeface="+mn-cs"/>
              </a:rPr>
              <a:t>, ‘The Discrimination Grounds of Article 14 of the European Convention on Human Rights’, </a:t>
            </a:r>
            <a:r>
              <a:rPr lang="en-GB" sz="1200" i="1" kern="1200" dirty="0" smtClean="0">
                <a:solidFill>
                  <a:schemeClr val="tx1"/>
                </a:solidFill>
                <a:effectLst/>
                <a:latin typeface="+mn-lt"/>
                <a:ea typeface="+mn-ea"/>
                <a:cs typeface="+mn-cs"/>
              </a:rPr>
              <a:t>Human Rights Law Review</a:t>
            </a:r>
            <a:r>
              <a:rPr lang="en-GB" sz="1200" kern="1200" dirty="0" smtClean="0">
                <a:solidFill>
                  <a:schemeClr val="tx1"/>
                </a:solidFill>
                <a:effectLst/>
                <a:latin typeface="+mn-lt"/>
                <a:ea typeface="+mn-ea"/>
                <a:cs typeface="+mn-cs"/>
              </a:rPr>
              <a:t> 13, no. 1 (1 March 2013): 99–124, https://doi.org/10.1093/hrlr/ngs044.</a:t>
            </a:r>
            <a:endParaRPr lang="nl-BE" sz="1050" b="0" i="1" baseline="0" dirty="0" smtClean="0"/>
          </a:p>
          <a:p>
            <a:endParaRPr lang="nl-BE" sz="1050" b="0" i="1" baseline="0" dirty="0" smtClean="0"/>
          </a:p>
          <a:p>
            <a:r>
              <a:rPr lang="nl-BE" sz="1050" b="0" dirty="0" smtClean="0"/>
              <a:t>Laurens Naudts, </a:t>
            </a:r>
            <a:r>
              <a:rPr lang="nl-BE" sz="1050" b="0" dirty="0" err="1" smtClean="0"/>
              <a:t>Criminal</a:t>
            </a:r>
            <a:r>
              <a:rPr lang="nl-BE" sz="1050" b="0" dirty="0" smtClean="0"/>
              <a:t> </a:t>
            </a:r>
            <a:r>
              <a:rPr lang="nl-BE" sz="1050" b="0" dirty="0" err="1" smtClean="0"/>
              <a:t>Profiling</a:t>
            </a:r>
            <a:r>
              <a:rPr lang="nl-BE" sz="1050" b="0" dirty="0" smtClean="0"/>
              <a:t> </a:t>
            </a:r>
            <a:r>
              <a:rPr lang="nl-BE" sz="1050" b="0" dirty="0" err="1" smtClean="0"/>
              <a:t>and</a:t>
            </a:r>
            <a:r>
              <a:rPr lang="nl-BE" sz="1050" b="0" dirty="0" smtClean="0"/>
              <a:t> Non-</a:t>
            </a:r>
            <a:r>
              <a:rPr lang="nl-BE" sz="1050" b="0" dirty="0" err="1" smtClean="0"/>
              <a:t>Discrimination</a:t>
            </a:r>
            <a:r>
              <a:rPr lang="nl-BE" sz="1050" b="0" dirty="0" smtClean="0"/>
              <a:t>: On </a:t>
            </a:r>
            <a:r>
              <a:rPr lang="nl-BE" sz="1050" b="0" dirty="0" err="1" smtClean="0"/>
              <a:t>firm</a:t>
            </a:r>
            <a:r>
              <a:rPr lang="nl-BE" sz="1050" b="0" dirty="0" smtClean="0"/>
              <a:t> </a:t>
            </a:r>
            <a:r>
              <a:rPr lang="nl-BE" sz="1050" b="0" dirty="0" err="1" smtClean="0"/>
              <a:t>grounds</a:t>
            </a:r>
            <a:r>
              <a:rPr lang="nl-BE" sz="1050" b="0" dirty="0" smtClean="0"/>
              <a:t> </a:t>
            </a:r>
            <a:r>
              <a:rPr lang="nl-BE" sz="1050" b="0" dirty="0" err="1" smtClean="0"/>
              <a:t>for</a:t>
            </a:r>
            <a:r>
              <a:rPr lang="nl-BE" sz="1050" b="0" dirty="0" smtClean="0"/>
              <a:t> </a:t>
            </a:r>
            <a:r>
              <a:rPr lang="nl-BE" sz="1050" b="0" dirty="0" err="1" smtClean="0"/>
              <a:t>the</a:t>
            </a:r>
            <a:r>
              <a:rPr lang="nl-BE" sz="1050" b="0" dirty="0" smtClean="0"/>
              <a:t> digital era? </a:t>
            </a:r>
            <a:r>
              <a:rPr lang="nl-BE" sz="1050" dirty="0" smtClean="0"/>
              <a:t>In Anton Vedder, Jessica </a:t>
            </a:r>
            <a:r>
              <a:rPr lang="nl-BE" sz="1050" dirty="0" err="1" smtClean="0"/>
              <a:t>Schroers</a:t>
            </a:r>
            <a:r>
              <a:rPr lang="nl-BE" sz="1050" dirty="0" smtClean="0"/>
              <a:t>, Charlotte </a:t>
            </a:r>
            <a:r>
              <a:rPr lang="nl-BE" sz="1050" dirty="0" err="1" smtClean="0"/>
              <a:t>Ducuing</a:t>
            </a:r>
            <a:r>
              <a:rPr lang="nl-BE" sz="1050" dirty="0" smtClean="0"/>
              <a:t> &amp; Peggy Valcke (</a:t>
            </a:r>
            <a:r>
              <a:rPr lang="nl-BE" sz="1050" dirty="0" err="1" smtClean="0"/>
              <a:t>eds</a:t>
            </a:r>
            <a:r>
              <a:rPr lang="nl-BE" sz="1050" dirty="0" smtClean="0"/>
              <a:t>), Security </a:t>
            </a:r>
            <a:r>
              <a:rPr lang="nl-BE" sz="1050" dirty="0" err="1" smtClean="0"/>
              <a:t>and</a:t>
            </a:r>
            <a:r>
              <a:rPr lang="nl-BE" sz="1050" dirty="0" smtClean="0"/>
              <a:t> </a:t>
            </a:r>
            <a:r>
              <a:rPr lang="nl-BE" sz="1050" dirty="0" err="1" smtClean="0"/>
              <a:t>Law</a:t>
            </a:r>
            <a:r>
              <a:rPr lang="nl-BE" sz="1050" dirty="0" smtClean="0"/>
              <a:t>. Legal </a:t>
            </a:r>
            <a:r>
              <a:rPr lang="nl-BE" sz="1050" dirty="0" err="1" smtClean="0"/>
              <a:t>and</a:t>
            </a:r>
            <a:r>
              <a:rPr lang="nl-BE" sz="1050" dirty="0" smtClean="0"/>
              <a:t> </a:t>
            </a:r>
            <a:r>
              <a:rPr lang="nl-BE" sz="1050" dirty="0" err="1" smtClean="0"/>
              <a:t>Ethical</a:t>
            </a:r>
            <a:r>
              <a:rPr lang="nl-BE" sz="1050" dirty="0" smtClean="0"/>
              <a:t> </a:t>
            </a:r>
            <a:r>
              <a:rPr lang="nl-BE" sz="1050" dirty="0" err="1" smtClean="0"/>
              <a:t>Aspects</a:t>
            </a:r>
            <a:r>
              <a:rPr lang="nl-BE" sz="1050" dirty="0" smtClean="0"/>
              <a:t> of Public Security, Cyber Security </a:t>
            </a:r>
            <a:r>
              <a:rPr lang="nl-BE" sz="1050" dirty="0" err="1" smtClean="0"/>
              <a:t>and</a:t>
            </a:r>
            <a:r>
              <a:rPr lang="nl-BE" sz="1050" dirty="0" smtClean="0"/>
              <a:t> Critical </a:t>
            </a:r>
            <a:r>
              <a:rPr lang="nl-BE" sz="1050" dirty="0" err="1" smtClean="0"/>
              <a:t>Infrastructure</a:t>
            </a:r>
            <a:r>
              <a:rPr lang="nl-BE" sz="1050" dirty="0" smtClean="0"/>
              <a:t> Security. Cambridge, </a:t>
            </a:r>
            <a:r>
              <a:rPr lang="nl-BE" sz="1050" dirty="0" err="1" smtClean="0"/>
              <a:t>Antwerp</a:t>
            </a:r>
            <a:r>
              <a:rPr lang="nl-BE" sz="1050" dirty="0" smtClean="0"/>
              <a:t>, Chicago: </a:t>
            </a:r>
            <a:r>
              <a:rPr lang="nl-BE" sz="1050" dirty="0" err="1" smtClean="0"/>
              <a:t>Intersentia</a:t>
            </a:r>
            <a:r>
              <a:rPr lang="nl-BE" sz="1050" dirty="0" smtClean="0"/>
              <a:t>, 2019; 63-96</a:t>
            </a:r>
          </a:p>
          <a:p>
            <a:endParaRPr lang="nl-BE" dirty="0"/>
          </a:p>
        </p:txBody>
      </p:sp>
      <p:sp>
        <p:nvSpPr>
          <p:cNvPr id="4" name="Slide Number Placeholder 3"/>
          <p:cNvSpPr>
            <a:spLocks noGrp="1"/>
          </p:cNvSpPr>
          <p:nvPr>
            <p:ph type="sldNum" sz="quarter" idx="10"/>
          </p:nvPr>
        </p:nvSpPr>
        <p:spPr/>
        <p:txBody>
          <a:bodyPr/>
          <a:lstStyle/>
          <a:p>
            <a:fld id="{EDAC4571-673B-4D7A-AFB1-2EE8EDF6F862}" type="slidenum">
              <a:rPr lang="en-GB" smtClean="0"/>
              <a:t>11</a:t>
            </a:fld>
            <a:endParaRPr lang="en-GB"/>
          </a:p>
        </p:txBody>
      </p:sp>
    </p:spTree>
    <p:extLst>
      <p:ext uri="{BB962C8B-B14F-4D97-AF65-F5344CB8AC3E}">
        <p14:creationId xmlns:p14="http://schemas.microsoft.com/office/powerpoint/2010/main" val="55354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41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Gloria González </a:t>
            </a:r>
            <a:r>
              <a:rPr lang="en-GB" sz="1200" dirty="0" err="1"/>
              <a:t>Fuster</a:t>
            </a:r>
            <a:r>
              <a:rPr lang="en-GB" sz="1200" dirty="0"/>
              <a:t> and Serge </a:t>
            </a:r>
            <a:r>
              <a:rPr lang="en-GB" sz="1200" dirty="0" err="1"/>
              <a:t>Gutwirth</a:t>
            </a:r>
            <a:r>
              <a:rPr lang="en-GB" sz="1200" dirty="0"/>
              <a:t>, ‘Opening up Personal Data Protection: A Conceptual Controversy’ (2013) 29 Computer Law &amp; Security Review 531.</a:t>
            </a:r>
            <a:endParaRPr lang="en-AU"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2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Damian Clifford and </a:t>
            </a:r>
            <a:r>
              <a:rPr lang="en-GB" dirty="0" err="1"/>
              <a:t>Jef</a:t>
            </a:r>
            <a:r>
              <a:rPr lang="en-GB" dirty="0"/>
              <a:t> </a:t>
            </a:r>
            <a:r>
              <a:rPr lang="en-GB" dirty="0" err="1"/>
              <a:t>Ausloos</a:t>
            </a:r>
            <a:r>
              <a:rPr lang="en-GB" dirty="0"/>
              <a:t>, ‘Data Protection and the Role of Fairness’ [2018] Yearbook of European Law 1.</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a:t>
            </a:r>
            <a:r>
              <a:rPr lang="nl-BE" sz="1200" kern="1200" dirty="0">
                <a:solidFill>
                  <a:schemeClr val="tx1"/>
                </a:solidFill>
                <a:effectLst/>
                <a:latin typeface="+mn-lt"/>
                <a:ea typeface="+mn-ea"/>
                <a:cs typeface="+mn-cs"/>
              </a:rPr>
              <a:t>Orla Lynskey, </a:t>
            </a:r>
            <a:r>
              <a:rPr lang="nl-BE" sz="1200" i="1" kern="1200" dirty="0">
                <a:solidFill>
                  <a:schemeClr val="tx1"/>
                </a:solidFill>
                <a:effectLst/>
                <a:latin typeface="+mn-lt"/>
                <a:ea typeface="+mn-ea"/>
                <a:cs typeface="+mn-cs"/>
              </a:rPr>
              <a:t>The Foundations of EU Data Protection Law</a:t>
            </a:r>
            <a:r>
              <a:rPr lang="nl-BE" sz="1200" kern="1200" dirty="0">
                <a:solidFill>
                  <a:schemeClr val="tx1"/>
                </a:solidFill>
                <a:effectLst/>
                <a:latin typeface="+mn-lt"/>
                <a:ea typeface="+mn-ea"/>
                <a:cs typeface="+mn-cs"/>
              </a:rPr>
              <a:t> (First, Oxford University Press 2016)</a:t>
            </a:r>
            <a:r>
              <a:rPr lang="en-AU" dirty="0">
                <a:effectLst/>
              </a:rPr>
              <a:t> </a:t>
            </a:r>
            <a:r>
              <a:rPr lang="en-GB" dirty="0"/>
              <a:t>177–196.</a:t>
            </a:r>
            <a:endParaRPr lang="en-AU"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C9FD97-2666-3348-B9B8-AB101CBB91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21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19</a:t>
            </a:fld>
            <a:endParaRPr lang="nl-BE"/>
          </a:p>
        </p:txBody>
      </p:sp>
    </p:spTree>
    <p:extLst>
      <p:ext uri="{BB962C8B-B14F-4D97-AF65-F5344CB8AC3E}">
        <p14:creationId xmlns:p14="http://schemas.microsoft.com/office/powerpoint/2010/main" val="258382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000" kern="1200" dirty="0">
                <a:solidFill>
                  <a:schemeClr val="tx1"/>
                </a:solidFill>
                <a:effectLst/>
                <a:latin typeface="+mn-lt"/>
                <a:ea typeface="+mn-ea"/>
                <a:cs typeface="+mn-cs"/>
              </a:rPr>
              <a:t> </a:t>
            </a:r>
            <a:endParaRPr lang="nl-BE" sz="1000" kern="1200" dirty="0">
              <a:solidFill>
                <a:schemeClr val="tx1"/>
              </a:solidFill>
              <a:effectLst/>
              <a:latin typeface="+mn-lt"/>
              <a:ea typeface="+mn-ea"/>
              <a:cs typeface="+mn-cs"/>
            </a:endParaRPr>
          </a:p>
          <a:p>
            <a:endParaRPr lang="nl-BE" sz="1000" dirty="0"/>
          </a:p>
        </p:txBody>
      </p:sp>
      <p:sp>
        <p:nvSpPr>
          <p:cNvPr id="4" name="Slide Number Placeholder 3"/>
          <p:cNvSpPr>
            <a:spLocks noGrp="1"/>
          </p:cNvSpPr>
          <p:nvPr>
            <p:ph type="sldNum" sz="quarter" idx="10"/>
          </p:nvPr>
        </p:nvSpPr>
        <p:spPr/>
        <p:txBody>
          <a:bodyPr/>
          <a:lstStyle/>
          <a:p>
            <a:fld id="{6E54F145-0E44-4B6A-97FE-96DB365300C5}" type="slidenum">
              <a:rPr lang="nl-BE" smtClean="0"/>
              <a:t>21</a:t>
            </a:fld>
            <a:endParaRPr lang="nl-BE"/>
          </a:p>
        </p:txBody>
      </p:sp>
    </p:spTree>
    <p:extLst>
      <p:ext uri="{BB962C8B-B14F-4D97-AF65-F5344CB8AC3E}">
        <p14:creationId xmlns:p14="http://schemas.microsoft.com/office/powerpoint/2010/main" val="13027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a:solidFill>
                  <a:schemeClr val="tx1"/>
                </a:solidFill>
                <a:effectLst/>
                <a:latin typeface="+mn-lt"/>
                <a:ea typeface="+mn-ea"/>
                <a:cs typeface="+mn-cs"/>
              </a:rPr>
              <a:t>Hielke Hijmans and Charles D Raab, ‘Ethical Dimensions of the GDPR’ in Mark Cole and Franziska Boehm (eds), </a:t>
            </a:r>
            <a:r>
              <a:rPr lang="nl-BE" sz="1200" i="1" kern="1200" dirty="0">
                <a:solidFill>
                  <a:schemeClr val="tx1"/>
                </a:solidFill>
                <a:effectLst/>
                <a:latin typeface="+mn-lt"/>
                <a:ea typeface="+mn-ea"/>
                <a:cs typeface="+mn-cs"/>
              </a:rPr>
              <a:t>Commentary on the General Data Protection Regulation</a:t>
            </a:r>
            <a:r>
              <a:rPr lang="nl-BE" sz="1200" kern="1200" dirty="0">
                <a:solidFill>
                  <a:schemeClr val="tx1"/>
                </a:solidFill>
                <a:effectLst/>
                <a:latin typeface="+mn-lt"/>
                <a:ea typeface="+mn-ea"/>
                <a:cs typeface="+mn-cs"/>
              </a:rPr>
              <a:t> ((2018, Forthcoming) Edward Elgar 2018) 11 &lt;https://papers.ssrn.com/abstract=3222677&gt;</a:t>
            </a:r>
            <a:r>
              <a:rPr lang="en-AU" dirty="0">
                <a:effectLst/>
              </a:rPr>
              <a:t> </a:t>
            </a:r>
            <a:r>
              <a:rPr lang="en-GB" sz="1200" kern="1200" dirty="0">
                <a:solidFill>
                  <a:schemeClr val="tx1"/>
                </a:solidFill>
                <a:effectLst/>
                <a:latin typeface="+mn-lt"/>
                <a:ea typeface="+mn-ea"/>
                <a:cs typeface="+mn-cs"/>
              </a:rPr>
              <a:t>3.</a:t>
            </a:r>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150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Nemitz</a:t>
            </a:r>
            <a:r>
              <a:rPr lang="en-AU" sz="1200" kern="1200" dirty="0">
                <a:solidFill>
                  <a:schemeClr val="tx1"/>
                </a:solidFill>
                <a:effectLst/>
                <a:latin typeface="+mn-lt"/>
                <a:ea typeface="+mn-ea"/>
                <a:cs typeface="+mn-cs"/>
              </a:rPr>
              <a:t> Paul, ‘Constitutional democracy and technology in the age of artificial intelligence’, 376 Philosophical Transactions of the Royal Society A: Mathematical, Physical and Engineering Sciences http://</a:t>
            </a:r>
            <a:r>
              <a:rPr lang="en-AU" sz="1200" kern="1200" dirty="0" err="1">
                <a:solidFill>
                  <a:schemeClr val="tx1"/>
                </a:solidFill>
                <a:effectLst/>
                <a:latin typeface="+mn-lt"/>
                <a:ea typeface="+mn-ea"/>
                <a:cs typeface="+mn-cs"/>
              </a:rPr>
              <a:t>doi.org</a:t>
            </a:r>
            <a:r>
              <a:rPr lang="en-AU" sz="1200" kern="1200" dirty="0">
                <a:solidFill>
                  <a:schemeClr val="tx1"/>
                </a:solidFill>
                <a:effectLst/>
                <a:latin typeface="+mn-lt"/>
                <a:ea typeface="+mn-ea"/>
                <a:cs typeface="+mn-cs"/>
              </a:rPr>
              <a:t>/10.1098/rsta.2018.0089</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Luciano Floridi, ‘Soft Ethics and the Governance of the Digital’ (2018) 31 Philosophy &amp; Technology 1, 4.</a:t>
            </a:r>
            <a:r>
              <a:rPr lang="en-GB" sz="1200" kern="1200" dirty="0">
                <a:solidFill>
                  <a:schemeClr val="tx1"/>
                </a:solidFill>
                <a:effectLst/>
                <a:latin typeface="+mn-lt"/>
                <a:ea typeface="+mn-ea"/>
                <a:cs typeface="+mn-cs"/>
              </a:rPr>
              <a:t> See also: Luciano </a:t>
            </a:r>
            <a:r>
              <a:rPr lang="en-GB" sz="1200" kern="1200" dirty="0" err="1">
                <a:solidFill>
                  <a:schemeClr val="tx1"/>
                </a:solidFill>
                <a:effectLst/>
                <a:latin typeface="+mn-lt"/>
                <a:ea typeface="+mn-ea"/>
                <a:cs typeface="+mn-cs"/>
              </a:rPr>
              <a:t>Floridi</a:t>
            </a:r>
            <a:r>
              <a:rPr lang="en-GB" sz="1200" kern="1200" dirty="0">
                <a:solidFill>
                  <a:schemeClr val="tx1"/>
                </a:solidFill>
                <a:effectLst/>
                <a:latin typeface="+mn-lt"/>
                <a:ea typeface="+mn-ea"/>
                <a:cs typeface="+mn-cs"/>
              </a:rPr>
              <a:t>, ‘Soft Ethics: Its Application to the General Data Protection Regulation and Its Dual Advantage’ (2018) 31 Philosophy &amp; Technology 163.</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5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kern="1200" dirty="0">
                <a:solidFill>
                  <a:schemeClr val="tx1"/>
                </a:solidFill>
                <a:effectLst/>
                <a:latin typeface="+mn-lt"/>
                <a:ea typeface="+mn-ea"/>
                <a:cs typeface="+mn-cs"/>
              </a:rPr>
              <a:t>Luciano Floridi, ‘Soft Ethics and the Governance of the Digital’ (2018) 31 Philosophy &amp; Technology 1, 4.</a:t>
            </a:r>
            <a:r>
              <a:rPr lang="en-GB" sz="1200" kern="1200" dirty="0">
                <a:solidFill>
                  <a:schemeClr val="tx1"/>
                </a:solidFill>
                <a:effectLst/>
                <a:latin typeface="+mn-lt"/>
                <a:ea typeface="+mn-ea"/>
                <a:cs typeface="+mn-cs"/>
              </a:rPr>
              <a:t> See also: Luciano </a:t>
            </a:r>
            <a:r>
              <a:rPr lang="en-GB" sz="1200" kern="1200" dirty="0" err="1">
                <a:solidFill>
                  <a:schemeClr val="tx1"/>
                </a:solidFill>
                <a:effectLst/>
                <a:latin typeface="+mn-lt"/>
                <a:ea typeface="+mn-ea"/>
                <a:cs typeface="+mn-cs"/>
              </a:rPr>
              <a:t>Floridi</a:t>
            </a:r>
            <a:r>
              <a:rPr lang="en-GB" sz="1200" kern="1200" dirty="0">
                <a:solidFill>
                  <a:schemeClr val="tx1"/>
                </a:solidFill>
                <a:effectLst/>
                <a:latin typeface="+mn-lt"/>
                <a:ea typeface="+mn-ea"/>
                <a:cs typeface="+mn-cs"/>
              </a:rPr>
              <a:t>, ‘Soft Ethics: Its Application to the General Data Protection Regulation and Its Dual Advantage’ (2018) 31 Philosophy &amp; Technology 163.</a:t>
            </a:r>
            <a:endParaRPr lang="en-AU"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European Data Protection Supervisor, ‘Towards a New Digital Ethics - Data, Dignity and Technology’ (EDPS 2015) Opinion 4/2015 14 &lt;https://</a:t>
            </a:r>
            <a:r>
              <a:rPr lang="en-GB" sz="1200" kern="1200" dirty="0" err="1">
                <a:solidFill>
                  <a:schemeClr val="tx1"/>
                </a:solidFill>
                <a:effectLst/>
                <a:latin typeface="+mn-lt"/>
                <a:ea typeface="+mn-ea"/>
                <a:cs typeface="+mn-cs"/>
              </a:rPr>
              <a:t>edps.europa.eu</a:t>
            </a:r>
            <a:r>
              <a:rPr lang="en-GB" sz="1200" kern="1200" dirty="0">
                <a:solidFill>
                  <a:schemeClr val="tx1"/>
                </a:solidFill>
                <a:effectLst/>
                <a:latin typeface="+mn-lt"/>
                <a:ea typeface="+mn-ea"/>
                <a:cs typeface="+mn-cs"/>
              </a:rPr>
              <a:t>/sites/</a:t>
            </a:r>
            <a:r>
              <a:rPr lang="en-GB" sz="1200" kern="1200" dirty="0" err="1">
                <a:solidFill>
                  <a:schemeClr val="tx1"/>
                </a:solidFill>
                <a:effectLst/>
                <a:latin typeface="+mn-lt"/>
                <a:ea typeface="+mn-ea"/>
                <a:cs typeface="+mn-cs"/>
              </a:rPr>
              <a:t>edp</a:t>
            </a:r>
            <a:r>
              <a:rPr lang="en-GB" sz="1200" kern="1200" dirty="0">
                <a:solidFill>
                  <a:schemeClr val="tx1"/>
                </a:solidFill>
                <a:effectLst/>
                <a:latin typeface="+mn-lt"/>
                <a:ea typeface="+mn-ea"/>
                <a:cs typeface="+mn-cs"/>
              </a:rPr>
              <a:t>/files/publication/15-09-11_data_ethics_en.pdf&gt; accessed 28 March 2017.</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884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‘Ethics Guidelines for Trustworthy AI High-Level Expert Group on Artificial Intelligence’ (European Commission 2019) 6.</a:t>
            </a:r>
            <a:endParaRPr lang="en-AU"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Hielke Hijmans and Charles D Raab, ‘Ethical Dimensions of the GDPR’ in Mark Cole and Franziska Boehm (eds), </a:t>
            </a:r>
            <a:r>
              <a:rPr lang="nl-BE" sz="1200" i="1" kern="1200" dirty="0">
                <a:solidFill>
                  <a:schemeClr val="tx1"/>
                </a:solidFill>
                <a:effectLst/>
                <a:latin typeface="+mn-lt"/>
                <a:ea typeface="+mn-ea"/>
                <a:cs typeface="+mn-cs"/>
              </a:rPr>
              <a:t>Commentary on the General Data Protection Regulation</a:t>
            </a:r>
            <a:r>
              <a:rPr lang="nl-BE" sz="1200" kern="1200" dirty="0">
                <a:solidFill>
                  <a:schemeClr val="tx1"/>
                </a:solidFill>
                <a:effectLst/>
                <a:latin typeface="+mn-lt"/>
                <a:ea typeface="+mn-ea"/>
                <a:cs typeface="+mn-cs"/>
              </a:rPr>
              <a:t> ((2018, Forthcoming) Edward Elgar 2018) 11 &lt;https://papers.ssrn.com/abstract=3222677&gt;</a:t>
            </a:r>
            <a:r>
              <a:rPr lang="en-AU" dirty="0">
                <a:effectLst/>
              </a:rPr>
              <a:t> </a:t>
            </a:r>
            <a:r>
              <a:rPr lang="en-GB" sz="1200" kern="1200" dirty="0">
                <a:solidFill>
                  <a:schemeClr val="tx1"/>
                </a:solidFill>
                <a:effectLst/>
                <a:latin typeface="+mn-lt"/>
                <a:ea typeface="+mn-ea"/>
                <a:cs typeface="+mn-cs"/>
              </a:rPr>
              <a:t>2.</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‘Ethics Guidelines for Trustworthy AI High-Level Expert Group on Artificial Intelligence’ 10.</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9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See also: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Philip Pettit, </a:t>
            </a:r>
            <a:r>
              <a:rPr lang="en-GB" sz="1200" i="1" kern="1200" dirty="0" smtClean="0">
                <a:solidFill>
                  <a:schemeClr val="tx1"/>
                </a:solidFill>
                <a:effectLst/>
                <a:latin typeface="+mn-lt"/>
                <a:ea typeface="+mn-ea"/>
                <a:cs typeface="+mn-cs"/>
              </a:rPr>
              <a:t>Judging Justice. An Introduction to Contemporary Political Philosophy</a:t>
            </a:r>
            <a:r>
              <a:rPr lang="en-GB" sz="1200" kern="1200" dirty="0" smtClean="0">
                <a:solidFill>
                  <a:schemeClr val="tx1"/>
                </a:solidFill>
                <a:effectLst/>
                <a:latin typeface="+mn-lt"/>
                <a:ea typeface="+mn-ea"/>
                <a:cs typeface="+mn-cs"/>
              </a:rPr>
              <a:t> (London, Boston and Henley: </a:t>
            </a:r>
            <a:r>
              <a:rPr lang="en-GB" sz="1200" kern="1200" dirty="0" err="1" smtClean="0">
                <a:solidFill>
                  <a:schemeClr val="tx1"/>
                </a:solidFill>
                <a:effectLst/>
                <a:latin typeface="+mn-lt"/>
                <a:ea typeface="+mn-ea"/>
                <a:cs typeface="+mn-cs"/>
              </a:rPr>
              <a:t>Routlegde</a:t>
            </a:r>
            <a:r>
              <a:rPr lang="en-GB" sz="1200" kern="1200" dirty="0" smtClean="0">
                <a:solidFill>
                  <a:schemeClr val="tx1"/>
                </a:solidFill>
                <a:effectLst/>
                <a:latin typeface="+mn-lt"/>
                <a:ea typeface="+mn-ea"/>
                <a:cs typeface="+mn-cs"/>
              </a:rPr>
              <a:t> &amp; Kegan Paul, 1980).</a:t>
            </a:r>
          </a:p>
          <a:p>
            <a:r>
              <a:rPr lang="en-GB" sz="1200" kern="1200" dirty="0" smtClean="0">
                <a:solidFill>
                  <a:schemeClr val="tx1"/>
                </a:solidFill>
                <a:effectLst/>
                <a:latin typeface="+mn-lt"/>
                <a:ea typeface="+mn-ea"/>
                <a:cs typeface="+mn-cs"/>
              </a:rPr>
              <a:t>Julian Lamont and Christi </a:t>
            </a:r>
            <a:r>
              <a:rPr lang="en-GB" sz="1200" kern="1200" dirty="0" err="1" smtClean="0">
                <a:solidFill>
                  <a:schemeClr val="tx1"/>
                </a:solidFill>
                <a:effectLst/>
                <a:latin typeface="+mn-lt"/>
                <a:ea typeface="+mn-ea"/>
                <a:cs typeface="+mn-cs"/>
              </a:rPr>
              <a:t>Favor</a:t>
            </a:r>
            <a:r>
              <a:rPr lang="en-GB" sz="1200" kern="1200" dirty="0" smtClean="0">
                <a:solidFill>
                  <a:schemeClr val="tx1"/>
                </a:solidFill>
                <a:effectLst/>
                <a:latin typeface="+mn-lt"/>
                <a:ea typeface="+mn-ea"/>
                <a:cs typeface="+mn-cs"/>
              </a:rPr>
              <a:t>, ‘Distributive Justice’, in </a:t>
            </a:r>
            <a:r>
              <a:rPr lang="en-GB" sz="1200" i="1" kern="1200" dirty="0" smtClean="0">
                <a:solidFill>
                  <a:schemeClr val="tx1"/>
                </a:solidFill>
                <a:effectLst/>
                <a:latin typeface="+mn-lt"/>
                <a:ea typeface="+mn-ea"/>
                <a:cs typeface="+mn-cs"/>
              </a:rPr>
              <a:t>The Stanford </a:t>
            </a:r>
            <a:r>
              <a:rPr lang="en-GB" sz="1200" i="1" kern="1200" dirty="0" err="1" smtClean="0">
                <a:solidFill>
                  <a:schemeClr val="tx1"/>
                </a:solidFill>
                <a:effectLst/>
                <a:latin typeface="+mn-lt"/>
                <a:ea typeface="+mn-ea"/>
                <a:cs typeface="+mn-cs"/>
              </a:rPr>
              <a:t>Encyclopedia</a:t>
            </a:r>
            <a:r>
              <a:rPr lang="en-GB" sz="1200" i="1" kern="1200" dirty="0" smtClean="0">
                <a:solidFill>
                  <a:schemeClr val="tx1"/>
                </a:solidFill>
                <a:effectLst/>
                <a:latin typeface="+mn-lt"/>
                <a:ea typeface="+mn-ea"/>
                <a:cs typeface="+mn-cs"/>
              </a:rPr>
              <a:t> of Philosophy</a:t>
            </a:r>
            <a:r>
              <a:rPr lang="en-GB" sz="1200" kern="1200" dirty="0" smtClean="0">
                <a:solidFill>
                  <a:schemeClr val="tx1"/>
                </a:solidFill>
                <a:effectLst/>
                <a:latin typeface="+mn-lt"/>
                <a:ea typeface="+mn-ea"/>
                <a:cs typeface="+mn-cs"/>
              </a:rPr>
              <a:t>, ed. Edward N. </a:t>
            </a:r>
            <a:r>
              <a:rPr lang="en-GB" sz="1200" kern="1200" dirty="0" err="1" smtClean="0">
                <a:solidFill>
                  <a:schemeClr val="tx1"/>
                </a:solidFill>
                <a:effectLst/>
                <a:latin typeface="+mn-lt"/>
                <a:ea typeface="+mn-ea"/>
                <a:cs typeface="+mn-cs"/>
              </a:rPr>
              <a:t>Zalta</a:t>
            </a:r>
            <a:r>
              <a:rPr lang="en-GB" sz="1200" kern="1200" dirty="0" smtClean="0">
                <a:solidFill>
                  <a:schemeClr val="tx1"/>
                </a:solidFill>
                <a:effectLst/>
                <a:latin typeface="+mn-lt"/>
                <a:ea typeface="+mn-ea"/>
                <a:cs typeface="+mn-cs"/>
              </a:rPr>
              <a:t>, Winter 2017 (Metaphysics Research Lab, Stanford University, 2017), https://plato.stanford.edu/archives/win2017/entries/justice-distributive/.</a:t>
            </a:r>
          </a:p>
          <a:p>
            <a:r>
              <a:rPr lang="en-GB" sz="1200" kern="1200" dirty="0" smtClean="0">
                <a:solidFill>
                  <a:schemeClr val="tx1"/>
                </a:solidFill>
                <a:effectLst/>
                <a:latin typeface="+mn-lt"/>
                <a:ea typeface="+mn-ea"/>
                <a:cs typeface="+mn-cs"/>
              </a:rPr>
              <a:t>Serge-Christophe </a:t>
            </a:r>
            <a:r>
              <a:rPr lang="en-GB" sz="1200" kern="1200" dirty="0" err="1" smtClean="0">
                <a:solidFill>
                  <a:schemeClr val="tx1"/>
                </a:solidFill>
                <a:effectLst/>
                <a:latin typeface="+mn-lt"/>
                <a:ea typeface="+mn-ea"/>
                <a:cs typeface="+mn-cs"/>
              </a:rPr>
              <a:t>Kolm</a:t>
            </a:r>
            <a:r>
              <a:rPr lang="en-GB" sz="1200" kern="1200" dirty="0" smtClean="0">
                <a:solidFill>
                  <a:schemeClr val="tx1"/>
                </a:solidFill>
                <a:effectLst/>
                <a:latin typeface="+mn-lt"/>
                <a:ea typeface="+mn-ea"/>
                <a:cs typeface="+mn-cs"/>
              </a:rPr>
              <a:t>, </a:t>
            </a:r>
            <a:r>
              <a:rPr lang="en-GB" sz="1200" i="1" kern="1200" dirty="0" smtClean="0">
                <a:solidFill>
                  <a:schemeClr val="tx1"/>
                </a:solidFill>
                <a:effectLst/>
                <a:latin typeface="+mn-lt"/>
                <a:ea typeface="+mn-ea"/>
                <a:cs typeface="+mn-cs"/>
              </a:rPr>
              <a:t>Modern Theories of Justice</a:t>
            </a:r>
            <a:r>
              <a:rPr lang="en-GB" sz="1200" kern="1200" dirty="0" smtClean="0">
                <a:solidFill>
                  <a:schemeClr val="tx1"/>
                </a:solidFill>
                <a:effectLst/>
                <a:latin typeface="+mn-lt"/>
                <a:ea typeface="+mn-ea"/>
                <a:cs typeface="+mn-cs"/>
              </a:rPr>
              <a:t>, second (Cambridge, Massachusetts, London: The MIT Press, 1996)</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Alan Ryan, ‘Fairness and Philosophy’, </a:t>
            </a:r>
            <a:r>
              <a:rPr lang="en-GB" sz="1200" i="1" kern="1200" dirty="0" smtClean="0">
                <a:solidFill>
                  <a:schemeClr val="tx1"/>
                </a:solidFill>
                <a:effectLst/>
                <a:latin typeface="+mn-lt"/>
                <a:ea typeface="+mn-ea"/>
                <a:cs typeface="+mn-cs"/>
              </a:rPr>
              <a:t>Social Research</a:t>
            </a:r>
            <a:r>
              <a:rPr lang="en-GB" sz="1200" kern="1200" dirty="0" smtClean="0">
                <a:solidFill>
                  <a:schemeClr val="tx1"/>
                </a:solidFill>
                <a:effectLst/>
                <a:latin typeface="+mn-lt"/>
                <a:ea typeface="+mn-ea"/>
                <a:cs typeface="+mn-cs"/>
              </a:rPr>
              <a:t> 73 (2006): 597–606.</a:t>
            </a:r>
          </a:p>
          <a:p>
            <a:r>
              <a:rPr lang="en-GB" sz="1200" kern="1200" dirty="0" smtClean="0">
                <a:solidFill>
                  <a:schemeClr val="tx1"/>
                </a:solidFill>
                <a:effectLst/>
                <a:latin typeface="+mn-lt"/>
                <a:ea typeface="+mn-ea"/>
                <a:cs typeface="+mn-cs"/>
              </a:rPr>
              <a:t>Christian </a:t>
            </a:r>
            <a:r>
              <a:rPr lang="en-GB" sz="1200" kern="1200" dirty="0" err="1" smtClean="0">
                <a:solidFill>
                  <a:schemeClr val="tx1"/>
                </a:solidFill>
                <a:effectLst/>
                <a:latin typeface="+mn-lt"/>
                <a:ea typeface="+mn-ea"/>
                <a:cs typeface="+mn-cs"/>
              </a:rPr>
              <a:t>Klamler</a:t>
            </a:r>
            <a:r>
              <a:rPr lang="en-GB" sz="1200" kern="1200" dirty="0" smtClean="0">
                <a:solidFill>
                  <a:schemeClr val="tx1"/>
                </a:solidFill>
                <a:effectLst/>
                <a:latin typeface="+mn-lt"/>
                <a:ea typeface="+mn-ea"/>
                <a:cs typeface="+mn-cs"/>
              </a:rPr>
              <a:t>, ‘Fairness Concepts’, in </a:t>
            </a:r>
            <a:r>
              <a:rPr lang="en-GB" sz="1200" i="1" kern="1200" dirty="0" smtClean="0">
                <a:solidFill>
                  <a:schemeClr val="tx1"/>
                </a:solidFill>
                <a:effectLst/>
                <a:latin typeface="+mn-lt"/>
                <a:ea typeface="+mn-ea"/>
                <a:cs typeface="+mn-cs"/>
              </a:rPr>
              <a:t>The Oxford Handbook of Public Choice, Volume 1</a:t>
            </a:r>
            <a:r>
              <a:rPr lang="en-GB" sz="1200" kern="1200" dirty="0" smtClean="0">
                <a:solidFill>
                  <a:schemeClr val="tx1"/>
                </a:solidFill>
                <a:effectLst/>
                <a:latin typeface="+mn-lt"/>
                <a:ea typeface="+mn-ea"/>
                <a:cs typeface="+mn-cs"/>
              </a:rPr>
              <a:t>, by Christian </a:t>
            </a:r>
            <a:r>
              <a:rPr lang="en-GB" sz="1200" kern="1200" dirty="0" err="1" smtClean="0">
                <a:solidFill>
                  <a:schemeClr val="tx1"/>
                </a:solidFill>
                <a:effectLst/>
                <a:latin typeface="+mn-lt"/>
                <a:ea typeface="+mn-ea"/>
                <a:cs typeface="+mn-cs"/>
              </a:rPr>
              <a:t>Klamler</a:t>
            </a:r>
            <a:r>
              <a:rPr lang="en-GB" sz="1200" kern="1200" dirty="0" smtClean="0">
                <a:solidFill>
                  <a:schemeClr val="tx1"/>
                </a:solidFill>
                <a:effectLst/>
                <a:latin typeface="+mn-lt"/>
                <a:ea typeface="+mn-ea"/>
                <a:cs typeface="+mn-cs"/>
              </a:rPr>
              <a:t>, ed. Roger D. Congleton, Bernard </a:t>
            </a:r>
            <a:r>
              <a:rPr lang="en-GB" sz="1200" kern="1200" dirty="0" err="1" smtClean="0">
                <a:solidFill>
                  <a:schemeClr val="tx1"/>
                </a:solidFill>
                <a:effectLst/>
                <a:latin typeface="+mn-lt"/>
                <a:ea typeface="+mn-ea"/>
                <a:cs typeface="+mn-cs"/>
              </a:rPr>
              <a:t>Grofman</a:t>
            </a:r>
            <a:r>
              <a:rPr lang="en-GB" sz="1200" kern="1200" dirty="0" smtClean="0">
                <a:solidFill>
                  <a:schemeClr val="tx1"/>
                </a:solidFill>
                <a:effectLst/>
                <a:latin typeface="+mn-lt"/>
                <a:ea typeface="+mn-ea"/>
                <a:cs typeface="+mn-cs"/>
              </a:rPr>
              <a:t>, and Stefan Voigt (Oxford University Press, 2019), 714–34, https://doi.org/10.1093/oxfordhb/9780190469733.013.37.</a:t>
            </a:r>
          </a:p>
        </p:txBody>
      </p:sp>
      <p:sp>
        <p:nvSpPr>
          <p:cNvPr id="4" name="Slide Number Placeholder 3"/>
          <p:cNvSpPr>
            <a:spLocks noGrp="1"/>
          </p:cNvSpPr>
          <p:nvPr>
            <p:ph type="sldNum" sz="quarter" idx="10"/>
          </p:nvPr>
        </p:nvSpPr>
        <p:spPr/>
        <p:txBody>
          <a:bodyPr/>
          <a:lstStyle/>
          <a:p>
            <a:fld id="{6E54F145-0E44-4B6A-97FE-96DB365300C5}" type="slidenum">
              <a:rPr lang="nl-BE" smtClean="0"/>
              <a:t>3</a:t>
            </a:fld>
            <a:endParaRPr lang="nl-BE"/>
          </a:p>
        </p:txBody>
      </p:sp>
    </p:spTree>
    <p:extLst>
      <p:ext uri="{BB962C8B-B14F-4D97-AF65-F5344CB8AC3E}">
        <p14:creationId xmlns:p14="http://schemas.microsoft.com/office/powerpoint/2010/main" val="2499371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29</a:t>
            </a:fld>
            <a:endParaRPr lang="nl-BE"/>
          </a:p>
        </p:txBody>
      </p:sp>
    </p:spTree>
    <p:extLst>
      <p:ext uri="{BB962C8B-B14F-4D97-AF65-F5344CB8AC3E}">
        <p14:creationId xmlns:p14="http://schemas.microsoft.com/office/powerpoint/2010/main" val="1938636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32</a:t>
            </a:fld>
            <a:endParaRPr lang="nl-BE"/>
          </a:p>
        </p:txBody>
      </p:sp>
    </p:spTree>
    <p:extLst>
      <p:ext uri="{BB962C8B-B14F-4D97-AF65-F5344CB8AC3E}">
        <p14:creationId xmlns:p14="http://schemas.microsoft.com/office/powerpoint/2010/main" val="1651841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36</a:t>
            </a:fld>
            <a:endParaRPr lang="nl-BE"/>
          </a:p>
        </p:txBody>
      </p:sp>
    </p:spTree>
    <p:extLst>
      <p:ext uri="{BB962C8B-B14F-4D97-AF65-F5344CB8AC3E}">
        <p14:creationId xmlns:p14="http://schemas.microsoft.com/office/powerpoint/2010/main" val="145466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E54F145-0E44-4B6A-97FE-96DB365300C5}" type="slidenum">
              <a:rPr lang="nl-BE" smtClean="0"/>
              <a:t>37</a:t>
            </a:fld>
            <a:endParaRPr lang="nl-BE"/>
          </a:p>
        </p:txBody>
      </p:sp>
    </p:spTree>
    <p:extLst>
      <p:ext uri="{BB962C8B-B14F-4D97-AF65-F5344CB8AC3E}">
        <p14:creationId xmlns:p14="http://schemas.microsoft.com/office/powerpoint/2010/main" val="1658638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Sensitive data:</a:t>
            </a:r>
            <a:r>
              <a:rPr lang="en-US" baseline="0" dirty="0" smtClean="0"/>
              <a:t> yes – </a:t>
            </a:r>
          </a:p>
          <a:p>
            <a:r>
              <a:rPr lang="en-US" baseline="0" dirty="0" smtClean="0"/>
              <a:t>It might make sense to explain what is in it </a:t>
            </a:r>
          </a:p>
          <a:p>
            <a:r>
              <a:rPr lang="en-US" baseline="0" dirty="0" smtClean="0"/>
              <a:t>If there is no one </a:t>
            </a:r>
          </a:p>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38</a:t>
            </a:fld>
            <a:endParaRPr lang="nl-BE"/>
          </a:p>
        </p:txBody>
      </p:sp>
    </p:spTree>
    <p:extLst>
      <p:ext uri="{BB962C8B-B14F-4D97-AF65-F5344CB8AC3E}">
        <p14:creationId xmlns:p14="http://schemas.microsoft.com/office/powerpoint/2010/main" val="2765589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33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67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manifestly made subject, what is explicit consent,</a:t>
            </a:r>
            <a:r>
              <a:rPr lang="en-US" baseline="0" dirty="0" smtClean="0"/>
              <a:t> what is necessary</a:t>
            </a:r>
            <a:endParaRPr lang="en-US" dirty="0" smtClean="0"/>
          </a:p>
        </p:txBody>
      </p:sp>
      <p:sp>
        <p:nvSpPr>
          <p:cNvPr id="4" name="Slide Number Placeholder 3"/>
          <p:cNvSpPr>
            <a:spLocks noGrp="1"/>
          </p:cNvSpPr>
          <p:nvPr>
            <p:ph type="sldNum" sz="quarter" idx="10"/>
          </p:nvPr>
        </p:nvSpPr>
        <p:spPr/>
        <p:txBody>
          <a:bodyPr/>
          <a:lstStyle/>
          <a:p>
            <a:fld id="{6E54F145-0E44-4B6A-97FE-96DB365300C5}" type="slidenum">
              <a:rPr lang="nl-BE" smtClean="0"/>
              <a:t>42</a:t>
            </a:fld>
            <a:endParaRPr lang="nl-BE"/>
          </a:p>
        </p:txBody>
      </p:sp>
    </p:spTree>
    <p:extLst>
      <p:ext uri="{BB962C8B-B14F-4D97-AF65-F5344CB8AC3E}">
        <p14:creationId xmlns:p14="http://schemas.microsoft.com/office/powerpoint/2010/main" val="203463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exercising?</a:t>
            </a:r>
          </a:p>
          <a:p>
            <a:r>
              <a:rPr lang="en-GB" dirty="0"/>
              <a:t>Scope of the rights?</a:t>
            </a:r>
          </a:p>
          <a:p>
            <a:r>
              <a:rPr lang="en-GB" dirty="0"/>
              <a:t>Conflicts with other rights?</a:t>
            </a:r>
          </a:p>
          <a:p>
            <a:r>
              <a:rPr lang="en-GB" dirty="0"/>
              <a:t>How granular can you go? Object only to use of location data (but not other data) for personalised ads?</a:t>
            </a:r>
          </a:p>
          <a:p>
            <a:endParaRPr lang="en-GB" dirty="0"/>
          </a:p>
        </p:txBody>
      </p:sp>
      <p:sp>
        <p:nvSpPr>
          <p:cNvPr id="4" name="Slide Number Placeholder 3"/>
          <p:cNvSpPr>
            <a:spLocks noGrp="1"/>
          </p:cNvSpPr>
          <p:nvPr>
            <p:ph type="sldNum" sz="quarter" idx="5"/>
          </p:nvPr>
        </p:nvSpPr>
        <p:spPr/>
        <p:txBody>
          <a:bodyPr/>
          <a:lstStyle/>
          <a:p>
            <a:fld id="{6E54F145-0E44-4B6A-97FE-96DB365300C5}" type="slidenum">
              <a:rPr lang="nl-BE" smtClean="0"/>
              <a:t>43</a:t>
            </a:fld>
            <a:endParaRPr lang="nl-BE"/>
          </a:p>
        </p:txBody>
      </p:sp>
    </p:spTree>
    <p:extLst>
      <p:ext uri="{BB962C8B-B14F-4D97-AF65-F5344CB8AC3E}">
        <p14:creationId xmlns:p14="http://schemas.microsoft.com/office/powerpoint/2010/main" val="3721933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54F145-0E44-4B6A-97FE-96DB365300C5}" type="slidenum">
              <a:rPr lang="nl-BE" smtClean="0"/>
              <a:t>44</a:t>
            </a:fld>
            <a:endParaRPr lang="nl-BE"/>
          </a:p>
        </p:txBody>
      </p:sp>
    </p:spTree>
    <p:extLst>
      <p:ext uri="{BB962C8B-B14F-4D97-AF65-F5344CB8AC3E}">
        <p14:creationId xmlns:p14="http://schemas.microsoft.com/office/powerpoint/2010/main" val="151252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baseline="30000" dirty="0" smtClean="0">
                <a:solidFill>
                  <a:schemeClr val="tx1"/>
                </a:solidFill>
                <a:effectLst/>
                <a:latin typeface="+mn-lt"/>
                <a:ea typeface="+mn-ea"/>
                <a:cs typeface="+mn-cs"/>
              </a:rPr>
              <a:t>Amartya Sen, </a:t>
            </a:r>
            <a:r>
              <a:rPr lang="en-GB" sz="1200" i="1" kern="1200" baseline="30000" dirty="0" smtClean="0">
                <a:solidFill>
                  <a:schemeClr val="tx1"/>
                </a:solidFill>
                <a:effectLst/>
                <a:latin typeface="+mn-lt"/>
                <a:ea typeface="+mn-ea"/>
                <a:cs typeface="+mn-cs"/>
              </a:rPr>
              <a:t>The Idea of Justice</a:t>
            </a:r>
            <a:r>
              <a:rPr lang="en-GB" sz="1200" kern="1200" baseline="30000" dirty="0" smtClean="0">
                <a:solidFill>
                  <a:schemeClr val="tx1"/>
                </a:solidFill>
                <a:effectLst/>
                <a:latin typeface="+mn-lt"/>
                <a:ea typeface="+mn-ea"/>
                <a:cs typeface="+mn-cs"/>
              </a:rPr>
              <a:t> (</a:t>
            </a:r>
            <a:r>
              <a:rPr lang="en-GB" sz="1200" kern="1200" baseline="30000" dirty="0" err="1" smtClean="0">
                <a:solidFill>
                  <a:schemeClr val="tx1"/>
                </a:solidFill>
                <a:effectLst/>
                <a:latin typeface="+mn-lt"/>
                <a:ea typeface="+mn-ea"/>
                <a:cs typeface="+mn-cs"/>
              </a:rPr>
              <a:t>Belknap</a:t>
            </a:r>
            <a:r>
              <a:rPr lang="en-GB" sz="1200" kern="1200" baseline="30000" dirty="0" smtClean="0">
                <a:solidFill>
                  <a:schemeClr val="tx1"/>
                </a:solidFill>
                <a:effectLst/>
                <a:latin typeface="+mn-lt"/>
                <a:ea typeface="+mn-ea"/>
                <a:cs typeface="+mn-cs"/>
              </a:rPr>
              <a:t> Press: Harvard University Press, 2009).</a:t>
            </a:r>
          </a:p>
          <a:p>
            <a:endParaRPr lang="nl-BE" dirty="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3201912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54F145-0E44-4B6A-97FE-96DB365300C5}" type="slidenum">
              <a:rPr lang="nl-BE" smtClean="0"/>
              <a:t>45</a:t>
            </a:fld>
            <a:endParaRPr lang="nl-BE"/>
          </a:p>
        </p:txBody>
      </p:sp>
    </p:spTree>
    <p:extLst>
      <p:ext uri="{BB962C8B-B14F-4D97-AF65-F5344CB8AC3E}">
        <p14:creationId xmlns:p14="http://schemas.microsoft.com/office/powerpoint/2010/main" val="1677944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864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Right of Access v-a-v any of these actors?</a:t>
            </a:r>
          </a:p>
          <a:p>
            <a:r>
              <a:rPr lang="nl-BE" dirty="0"/>
              <a:t>What about conflicting rights/interests? How to resolve?</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Quid Right of access versus Data Protection by Design (cf. Veale, Binns, Ausloos, 2018)? Cf </a:t>
            </a:r>
            <a:r>
              <a:rPr lang="en-GB" dirty="0"/>
              <a:t>Verification of identity issue.</a:t>
            </a:r>
          </a:p>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868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Manifestation of fair balancing</a:t>
            </a:r>
          </a:p>
          <a:p>
            <a:r>
              <a:rPr lang="nl-BE" dirty="0"/>
              <a:t>Flipside of legitimate interests ground (6(1)f)</a:t>
            </a:r>
          </a:p>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713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R2O often confused with R2E.</a:t>
            </a:r>
          </a:p>
          <a:p>
            <a:r>
              <a:rPr lang="nl-BE" dirty="0"/>
              <a:t>Added value of R2O = granularity / surgicality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072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Where does R2O apply?</a:t>
            </a:r>
          </a:p>
          <a:p>
            <a:r>
              <a:rPr lang="nl-BE" dirty="0"/>
              <a:t>What actions need to be taken to enable this?</a:t>
            </a:r>
          </a:p>
          <a:p>
            <a:r>
              <a:rPr lang="nl-BE" dirty="0"/>
              <a:t>Conflict with other rights/freedoms/interests?</a:t>
            </a:r>
          </a:p>
          <a:p>
            <a:r>
              <a:rPr lang="nl-BE" dirty="0"/>
              <a:t>Espescially regarding insurance provider =&gt; point out limits of data protection. Consumer protection more appropriate legal framework =&gt; Damian.</a:t>
            </a:r>
          </a:p>
        </p:txBody>
      </p:sp>
      <p:sp>
        <p:nvSpPr>
          <p:cNvPr id="4" name="Slide Number Placeholder 3"/>
          <p:cNvSpPr>
            <a:spLocks noGrp="1"/>
          </p:cNvSpPr>
          <p:nvPr>
            <p:ph type="sldNum" sz="quarter" idx="10"/>
          </p:nvPr>
        </p:nvSpPr>
        <p:spPr/>
        <p:txBody>
          <a:bodyPr/>
          <a:lstStyle/>
          <a:p>
            <a:fld id="{6E54F145-0E44-4B6A-97FE-96DB365300C5}" type="slidenum">
              <a:rPr lang="nl-BE" smtClean="0"/>
              <a:t>50</a:t>
            </a:fld>
            <a:endParaRPr lang="nl-BE"/>
          </a:p>
        </p:txBody>
      </p:sp>
    </p:spTree>
    <p:extLst>
      <p:ext uri="{BB962C8B-B14F-4D97-AF65-F5344CB8AC3E}">
        <p14:creationId xmlns:p14="http://schemas.microsoft.com/office/powerpoint/2010/main" val="256545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fairness plays such an important role there are potential uncertainties everywhere in terms of application. One could say that much is mitigated by the fact that there’s the requirement for a DPIA but then that’s debatable due to the fact that it is an accountability and risk-based framework. It all then links to the idea that there have been moves towards adding more certainty.</a:t>
            </a:r>
          </a:p>
        </p:txBody>
      </p:sp>
      <p:sp>
        <p:nvSpPr>
          <p:cNvPr id="4" name="Slide Number Placeholder 3"/>
          <p:cNvSpPr>
            <a:spLocks noGrp="1"/>
          </p:cNvSpPr>
          <p:nvPr>
            <p:ph type="sldNum" sz="quarter" idx="5"/>
          </p:nvPr>
        </p:nvSpPr>
        <p:spPr/>
        <p:txBody>
          <a:bodyPr/>
          <a:lstStyle/>
          <a:p>
            <a:fld id="{6E54F145-0E44-4B6A-97FE-96DB365300C5}" type="slidenum">
              <a:rPr lang="nl-BE" smtClean="0"/>
              <a:t>55</a:t>
            </a:fld>
            <a:endParaRPr lang="nl-BE"/>
          </a:p>
        </p:txBody>
      </p:sp>
    </p:spTree>
    <p:extLst>
      <p:ext uri="{BB962C8B-B14F-4D97-AF65-F5344CB8AC3E}">
        <p14:creationId xmlns:p14="http://schemas.microsoft.com/office/powerpoint/2010/main" val="3472854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r>
              <a:rPr lang="en-IE" dirty="0"/>
              <a:t>	</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097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r>
              <a:rPr lang="en-IE" dirty="0"/>
              <a:t>	</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975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83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See</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Christian Barry and Lydia </a:t>
            </a:r>
            <a:r>
              <a:rPr lang="en-GB" sz="1200" kern="1200" dirty="0" err="1" smtClean="0">
                <a:solidFill>
                  <a:schemeClr val="tx1"/>
                </a:solidFill>
                <a:effectLst/>
                <a:latin typeface="+mn-lt"/>
                <a:ea typeface="+mn-ea"/>
                <a:cs typeface="+mn-cs"/>
              </a:rPr>
              <a:t>Tomitova</a:t>
            </a:r>
            <a:r>
              <a:rPr lang="en-GB" sz="1200" kern="1200" dirty="0" smtClean="0">
                <a:solidFill>
                  <a:schemeClr val="tx1"/>
                </a:solidFill>
                <a:effectLst/>
                <a:latin typeface="+mn-lt"/>
                <a:ea typeface="+mn-ea"/>
                <a:cs typeface="+mn-cs"/>
              </a:rPr>
              <a:t>, ‘Fairness in Sovereign Debt’, </a:t>
            </a:r>
            <a:r>
              <a:rPr lang="en-GB" sz="1200" i="1" kern="1200" dirty="0" smtClean="0">
                <a:solidFill>
                  <a:schemeClr val="tx1"/>
                </a:solidFill>
                <a:effectLst/>
                <a:latin typeface="+mn-lt"/>
                <a:ea typeface="+mn-ea"/>
                <a:cs typeface="+mn-cs"/>
              </a:rPr>
              <a:t>Ethics &amp; International Affairs</a:t>
            </a:r>
            <a:r>
              <a:rPr lang="en-GB" sz="1200" kern="1200" dirty="0" smtClean="0">
                <a:solidFill>
                  <a:schemeClr val="tx1"/>
                </a:solidFill>
                <a:effectLst/>
                <a:latin typeface="+mn-lt"/>
                <a:ea typeface="+mn-ea"/>
                <a:cs typeface="+mn-cs"/>
              </a:rPr>
              <a:t> 21, no. S1 (November 2007): 41–79, https://doi.org/10.1111/j.1747-7093.2007.00084.x.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Rawls, </a:t>
            </a:r>
            <a:r>
              <a:rPr lang="en-GB" sz="1200" i="1" kern="1200" dirty="0" smtClean="0">
                <a:solidFill>
                  <a:schemeClr val="tx1"/>
                </a:solidFill>
                <a:effectLst/>
                <a:latin typeface="+mn-lt"/>
                <a:ea typeface="+mn-ea"/>
                <a:cs typeface="+mn-cs"/>
              </a:rPr>
              <a:t>A Theory of Justice</a:t>
            </a:r>
            <a:r>
              <a:rPr lang="en-GB" sz="1200" i="0" kern="1200" baseline="0" dirty="0" smtClean="0">
                <a:solidFill>
                  <a:schemeClr val="tx1"/>
                </a:solidFill>
                <a:effectLst/>
                <a:latin typeface="+mn-lt"/>
                <a:ea typeface="+mn-ea"/>
                <a:cs typeface="+mn-cs"/>
              </a:rPr>
              <a:t> (1971)</a:t>
            </a:r>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5</a:t>
            </a:fld>
            <a:endParaRPr lang="nl-BE"/>
          </a:p>
        </p:txBody>
      </p:sp>
    </p:spTree>
    <p:extLst>
      <p:ext uri="{BB962C8B-B14F-4D97-AF65-F5344CB8AC3E}">
        <p14:creationId xmlns:p14="http://schemas.microsoft.com/office/powerpoint/2010/main" val="587039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540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 notice failure</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62</a:t>
            </a:fld>
            <a:endParaRPr lang="nl-NL"/>
          </a:p>
        </p:txBody>
      </p:sp>
    </p:spTree>
    <p:extLst>
      <p:ext uri="{BB962C8B-B14F-4D97-AF65-F5344CB8AC3E}">
        <p14:creationId xmlns:p14="http://schemas.microsoft.com/office/powerpoint/2010/main" val="2965230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t>
            </a:r>
            <a:r>
              <a:rPr lang="en-GB" dirty="0" err="1"/>
              <a:t>Visceralisation</a:t>
            </a:r>
            <a:endParaRPr lang="en-GB" dirty="0"/>
          </a:p>
          <a:p>
            <a:endParaRPr lang="en-GB" dirty="0"/>
          </a:p>
          <a:p>
            <a:r>
              <a:rPr lang="en-GB" dirty="0"/>
              <a:t>UX UI design, dark patterns etc.</a:t>
            </a:r>
          </a:p>
          <a:p>
            <a:endParaRPr lang="en-GB" dirty="0"/>
          </a:p>
          <a:p>
            <a:r>
              <a:rPr lang="en-GB" dirty="0"/>
              <a:t>Data protection by default and by design</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63</a:t>
            </a:fld>
            <a:endParaRPr lang="nl-NL"/>
          </a:p>
        </p:txBody>
      </p:sp>
    </p:spTree>
    <p:extLst>
      <p:ext uri="{BB962C8B-B14F-4D97-AF65-F5344CB8AC3E}">
        <p14:creationId xmlns:p14="http://schemas.microsoft.com/office/powerpoint/2010/main" val="529099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816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r>
              <a:rPr lang="en-IE" dirty="0"/>
              <a:t>	</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13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t>
            </a:r>
            <a:r>
              <a:rPr lang="en-GB" dirty="0" err="1"/>
              <a:t>Visceralisation</a:t>
            </a:r>
            <a:endParaRPr lang="en-GB" dirty="0"/>
          </a:p>
          <a:p>
            <a:endParaRPr lang="en-GB" dirty="0"/>
          </a:p>
          <a:p>
            <a:r>
              <a:rPr lang="en-GB" dirty="0"/>
              <a:t>UX UI design, dark patterns etc.</a:t>
            </a:r>
          </a:p>
          <a:p>
            <a:endParaRPr lang="en-GB" dirty="0"/>
          </a:p>
          <a:p>
            <a:r>
              <a:rPr lang="en-GB" dirty="0"/>
              <a:t>Data protection by default and by design</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67</a:t>
            </a:fld>
            <a:endParaRPr lang="nl-NL"/>
          </a:p>
        </p:txBody>
      </p:sp>
    </p:spTree>
    <p:extLst>
      <p:ext uri="{BB962C8B-B14F-4D97-AF65-F5344CB8AC3E}">
        <p14:creationId xmlns:p14="http://schemas.microsoft.com/office/powerpoint/2010/main" val="3133950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t>
            </a:r>
            <a:r>
              <a:rPr lang="en-GB" dirty="0" err="1"/>
              <a:t>Visceralisation</a:t>
            </a:r>
            <a:endParaRPr lang="en-GB" dirty="0"/>
          </a:p>
          <a:p>
            <a:endParaRPr lang="en-GB" dirty="0"/>
          </a:p>
          <a:p>
            <a:r>
              <a:rPr lang="en-GB" dirty="0"/>
              <a:t>UX UI design, dark patterns etc.</a:t>
            </a:r>
          </a:p>
          <a:p>
            <a:endParaRPr lang="en-GB" dirty="0"/>
          </a:p>
          <a:p>
            <a:r>
              <a:rPr lang="en-GB" dirty="0"/>
              <a:t>Data protection by default and by design</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68</a:t>
            </a:fld>
            <a:endParaRPr lang="nl-NL"/>
          </a:p>
        </p:txBody>
      </p:sp>
    </p:spTree>
    <p:extLst>
      <p:ext uri="{BB962C8B-B14F-4D97-AF65-F5344CB8AC3E}">
        <p14:creationId xmlns:p14="http://schemas.microsoft.com/office/powerpoint/2010/main" val="1884260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Ethical AI/Machine learning and fairness/Fairness in law/fairness standards in the constitutional framework of the EU (how does this frame things?) </a:t>
            </a:r>
            <a:endParaRPr lang="nl-BE" dirty="0"/>
          </a:p>
          <a:p>
            <a:endParaRPr lang="en-US" dirty="0"/>
          </a:p>
        </p:txBody>
      </p:sp>
      <p:sp>
        <p:nvSpPr>
          <p:cNvPr id="4" name="Slide Number Placeholder 3"/>
          <p:cNvSpPr>
            <a:spLocks noGrp="1"/>
          </p:cNvSpPr>
          <p:nvPr>
            <p:ph type="sldNum" sz="quarter" idx="5"/>
          </p:nvPr>
        </p:nvSpPr>
        <p:spPr/>
        <p:txBody>
          <a:bodyPr/>
          <a:lstStyle/>
          <a:p>
            <a:fld id="{6E54F145-0E44-4B6A-97FE-96DB365300C5}" type="slidenum">
              <a:rPr lang="nl-BE" smtClean="0"/>
              <a:t>69</a:t>
            </a:fld>
            <a:endParaRPr lang="nl-BE"/>
          </a:p>
        </p:txBody>
      </p:sp>
    </p:spTree>
    <p:extLst>
      <p:ext uri="{BB962C8B-B14F-4D97-AF65-F5344CB8AC3E}">
        <p14:creationId xmlns:p14="http://schemas.microsoft.com/office/powerpoint/2010/main" val="2116596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4F145-0E44-4B6A-97FE-96DB365300C5}" type="slidenum">
              <a:rPr lang="nl-BE" smtClean="0"/>
              <a:t>70</a:t>
            </a:fld>
            <a:endParaRPr lang="nl-BE"/>
          </a:p>
        </p:txBody>
      </p:sp>
    </p:spTree>
    <p:extLst>
      <p:ext uri="{BB962C8B-B14F-4D97-AF65-F5344CB8AC3E}">
        <p14:creationId xmlns:p14="http://schemas.microsoft.com/office/powerpoint/2010/main" val="3212699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27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amongst</a:t>
            </a:r>
            <a:r>
              <a:rPr lang="en-US" baseline="0" dirty="0" smtClean="0"/>
              <a:t> others</a:t>
            </a:r>
            <a:r>
              <a:rPr lang="en-US" dirty="0" smtClean="0"/>
              <a:t>: </a:t>
            </a:r>
          </a:p>
          <a:p>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Dworkin, ‘Comment on </a:t>
            </a:r>
            <a:r>
              <a:rPr lang="en-GB" sz="1200" kern="1200" dirty="0" err="1" smtClean="0">
                <a:solidFill>
                  <a:schemeClr val="tx1"/>
                </a:solidFill>
                <a:effectLst/>
                <a:latin typeface="+mn-lt"/>
                <a:ea typeface="+mn-ea"/>
                <a:cs typeface="+mn-cs"/>
              </a:rPr>
              <a:t>Narveson</a:t>
            </a:r>
            <a:r>
              <a:rPr lang="en-GB" sz="1200" kern="1200" dirty="0" smtClean="0">
                <a:solidFill>
                  <a:schemeClr val="tx1"/>
                </a:solidFill>
                <a:effectLst/>
                <a:latin typeface="+mn-lt"/>
                <a:ea typeface="+mn-ea"/>
                <a:cs typeface="+mn-cs"/>
              </a:rPr>
              <a:t>: In </a:t>
            </a:r>
            <a:r>
              <a:rPr lang="en-GB" sz="1200" kern="1200" dirty="0" err="1" smtClean="0">
                <a:solidFill>
                  <a:schemeClr val="tx1"/>
                </a:solidFill>
                <a:effectLst/>
                <a:latin typeface="+mn-lt"/>
                <a:ea typeface="+mn-ea"/>
                <a:cs typeface="+mn-cs"/>
              </a:rPr>
              <a:t>Defense</a:t>
            </a:r>
            <a:r>
              <a:rPr lang="en-GB" sz="1200" kern="1200" dirty="0" smtClean="0">
                <a:solidFill>
                  <a:schemeClr val="tx1"/>
                </a:solidFill>
                <a:effectLst/>
                <a:latin typeface="+mn-lt"/>
                <a:ea typeface="+mn-ea"/>
                <a:cs typeface="+mn-cs"/>
              </a:rPr>
              <a:t> of Equality’; Alexander Brown, ‘The Egalitarian Plateau’, in </a:t>
            </a:r>
            <a:r>
              <a:rPr lang="en-GB" sz="1200" i="1" kern="1200" dirty="0" smtClean="0">
                <a:solidFill>
                  <a:schemeClr val="tx1"/>
                </a:solidFill>
                <a:effectLst/>
                <a:latin typeface="+mn-lt"/>
                <a:ea typeface="+mn-ea"/>
                <a:cs typeface="+mn-cs"/>
              </a:rPr>
              <a:t>Ronald Dworkin’s Theory of Equality: Domestic and Global Perspectives</a:t>
            </a:r>
            <a:r>
              <a:rPr lang="en-GB" sz="1200" kern="1200" dirty="0" smtClean="0">
                <a:solidFill>
                  <a:schemeClr val="tx1"/>
                </a:solidFill>
                <a:effectLst/>
                <a:latin typeface="+mn-lt"/>
                <a:ea typeface="+mn-ea"/>
                <a:cs typeface="+mn-cs"/>
              </a:rPr>
              <a:t>, ed. Alexander Brown (London: Palgrave Macmillan UK, 2009), 83–101, https://doi.org/10.1057/9780230244467_4.</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G. A. Cohen, ‘On the Currency of Egalitarian Justice’, </a:t>
            </a:r>
            <a:r>
              <a:rPr lang="en-GB" sz="1200" i="1" kern="1200" dirty="0" smtClean="0">
                <a:solidFill>
                  <a:schemeClr val="tx1"/>
                </a:solidFill>
                <a:effectLst/>
                <a:latin typeface="+mn-lt"/>
                <a:ea typeface="+mn-ea"/>
                <a:cs typeface="+mn-cs"/>
              </a:rPr>
              <a:t>Ethics</a:t>
            </a:r>
            <a:r>
              <a:rPr lang="en-GB" sz="1200" kern="1200" dirty="0" smtClean="0">
                <a:solidFill>
                  <a:schemeClr val="tx1"/>
                </a:solidFill>
                <a:effectLst/>
                <a:latin typeface="+mn-lt"/>
                <a:ea typeface="+mn-ea"/>
                <a:cs typeface="+mn-cs"/>
              </a:rPr>
              <a:t> 99, no. 4 (1989): 906–44.</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Kasper Lippert-Rasmussen, ‘Discrimination: An Intriguing but Underexplored Issue in Ethics and Political Philosophy’, </a:t>
            </a:r>
            <a:r>
              <a:rPr lang="en-GB" sz="1200" i="1" kern="1200" dirty="0" smtClean="0">
                <a:solidFill>
                  <a:schemeClr val="tx1"/>
                </a:solidFill>
                <a:effectLst/>
                <a:latin typeface="+mn-lt"/>
                <a:ea typeface="+mn-ea"/>
                <a:cs typeface="+mn-cs"/>
              </a:rPr>
              <a:t>Moral Philosophy and Politics; Berlin</a:t>
            </a:r>
            <a:r>
              <a:rPr lang="en-GB" sz="1200" kern="1200" dirty="0" smtClean="0">
                <a:solidFill>
                  <a:schemeClr val="tx1"/>
                </a:solidFill>
                <a:effectLst/>
                <a:latin typeface="+mn-lt"/>
                <a:ea typeface="+mn-ea"/>
                <a:cs typeface="+mn-cs"/>
              </a:rPr>
              <a:t> 2, no. 2 (2015): 207–17, http://dx.doi.org.kuleuven.ezproxy.kuleuven.be/10.1515/mopp-2015-0026.</a:t>
            </a:r>
          </a:p>
          <a:p>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endParaRPr lang="en-US" dirty="0" smtClean="0"/>
          </a:p>
          <a:p>
            <a:endParaRPr lang="en-US" dirty="0" smtClean="0"/>
          </a:p>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6</a:t>
            </a:fld>
            <a:endParaRPr lang="nl-BE"/>
          </a:p>
        </p:txBody>
      </p:sp>
    </p:spTree>
    <p:extLst>
      <p:ext uri="{BB962C8B-B14F-4D97-AF65-F5344CB8AC3E}">
        <p14:creationId xmlns:p14="http://schemas.microsoft.com/office/powerpoint/2010/main" val="3616505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See also: </a:t>
            </a:r>
            <a:r>
              <a:rPr lang="en-US" dirty="0" smtClean="0"/>
              <a:t>Naudts, Laurens, Towards Accountability: The Articulation and Formalization of Fairness in Machine Learning (August 5, 2018). IFIP Summer School on Privacy and Identity Management "Fairness, Accountability and Transparency in the Age of Big Data" (20-24 August 2018) (submitted for pre-proceedings). Available at SSRN: </a:t>
            </a:r>
            <a:r>
              <a:rPr lang="en-US" dirty="0" smtClean="0">
                <a:hlinkClick r:id="rId3"/>
              </a:rPr>
              <a:t>https://ssrn.com/abstract=3298847</a:t>
            </a:r>
            <a:r>
              <a:rPr lang="en-US" dirty="0" smtClean="0"/>
              <a:t> or </a:t>
            </a:r>
            <a:r>
              <a:rPr lang="en-US" dirty="0" smtClean="0">
                <a:hlinkClick r:id="rId4"/>
              </a:rPr>
              <a:t>http://dx.doi.org/10.2139/ssrn.3298847 </a:t>
            </a:r>
            <a:endParaRPr lang="en-US" dirty="0" smtClean="0"/>
          </a:p>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7</a:t>
            </a:fld>
            <a:endParaRPr lang="nl-BE"/>
          </a:p>
        </p:txBody>
      </p:sp>
    </p:spTree>
    <p:extLst>
      <p:ext uri="{BB962C8B-B14F-4D97-AF65-F5344CB8AC3E}">
        <p14:creationId xmlns:p14="http://schemas.microsoft.com/office/powerpoint/2010/main" val="323583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90065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smtClean="0"/>
          </a:p>
          <a:p>
            <a:endParaRPr lang="nl-NL" dirty="0" smtClean="0"/>
          </a:p>
          <a:p>
            <a:endParaRPr lang="nl-NL" dirty="0" smtClean="0"/>
          </a:p>
        </p:txBody>
      </p:sp>
      <p:sp>
        <p:nvSpPr>
          <p:cNvPr id="4" name="Tijdelijke aanduiding voor dianummer 3"/>
          <p:cNvSpPr>
            <a:spLocks noGrp="1"/>
          </p:cNvSpPr>
          <p:nvPr>
            <p:ph type="sldNum" sz="quarter" idx="10"/>
          </p:nvPr>
        </p:nvSpPr>
        <p:spPr/>
        <p:txBody>
          <a:bodyPr/>
          <a:lstStyle/>
          <a:p>
            <a:fld id="{11DCF344-550B-4AB4-A2E2-68D5783C2347}" type="slidenum">
              <a:rPr lang="nl-NL" smtClean="0"/>
              <a:t>9</a:t>
            </a:fld>
            <a:endParaRPr lang="nl-NL"/>
          </a:p>
        </p:txBody>
      </p:sp>
    </p:spTree>
    <p:extLst>
      <p:ext uri="{BB962C8B-B14F-4D97-AF65-F5344CB8AC3E}">
        <p14:creationId xmlns:p14="http://schemas.microsoft.com/office/powerpoint/2010/main" val="106019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See also: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Gellert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Raphaël</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Katja</a:t>
            </a:r>
            <a:r>
              <a:rPr lang="en-GB" sz="1200" kern="1200" dirty="0" smtClean="0">
                <a:solidFill>
                  <a:schemeClr val="tx1"/>
                </a:solidFill>
                <a:effectLst/>
                <a:latin typeface="+mn-lt"/>
                <a:ea typeface="+mn-ea"/>
                <a:cs typeface="+mn-cs"/>
              </a:rPr>
              <a:t> De </a:t>
            </a:r>
            <a:r>
              <a:rPr lang="en-GB" sz="1200" kern="1200" dirty="0" err="1" smtClean="0">
                <a:solidFill>
                  <a:schemeClr val="tx1"/>
                </a:solidFill>
                <a:effectLst/>
                <a:latin typeface="+mn-lt"/>
                <a:ea typeface="+mn-ea"/>
                <a:cs typeface="+mn-cs"/>
              </a:rPr>
              <a:t>Vries</a:t>
            </a:r>
            <a:r>
              <a:rPr lang="en-GB" sz="1200" kern="1200" dirty="0" smtClean="0">
                <a:solidFill>
                  <a:schemeClr val="tx1"/>
                </a:solidFill>
                <a:effectLst/>
                <a:latin typeface="+mn-lt"/>
                <a:ea typeface="+mn-ea"/>
                <a:cs typeface="+mn-cs"/>
              </a:rPr>
              <a:t>, Paul De </a:t>
            </a:r>
            <a:r>
              <a:rPr lang="en-GB" sz="1200" kern="1200" dirty="0" err="1" smtClean="0">
                <a:solidFill>
                  <a:schemeClr val="tx1"/>
                </a:solidFill>
                <a:effectLst/>
                <a:latin typeface="+mn-lt"/>
                <a:ea typeface="+mn-ea"/>
                <a:cs typeface="+mn-cs"/>
              </a:rPr>
              <a:t>Hert</a:t>
            </a:r>
            <a:r>
              <a:rPr lang="en-GB" sz="1200" kern="1200" dirty="0" smtClean="0">
                <a:solidFill>
                  <a:schemeClr val="tx1"/>
                </a:solidFill>
                <a:effectLst/>
                <a:latin typeface="+mn-lt"/>
                <a:ea typeface="+mn-ea"/>
                <a:cs typeface="+mn-cs"/>
              </a:rPr>
              <a:t>, and Serge </a:t>
            </a:r>
            <a:r>
              <a:rPr lang="en-GB" sz="1200" kern="1200" dirty="0" err="1" smtClean="0">
                <a:solidFill>
                  <a:schemeClr val="tx1"/>
                </a:solidFill>
                <a:effectLst/>
                <a:latin typeface="+mn-lt"/>
                <a:ea typeface="+mn-ea"/>
                <a:cs typeface="+mn-cs"/>
              </a:rPr>
              <a:t>Gutwirth</a:t>
            </a:r>
            <a:r>
              <a:rPr lang="en-GB" sz="1200" kern="1200" dirty="0" smtClean="0">
                <a:solidFill>
                  <a:schemeClr val="tx1"/>
                </a:solidFill>
                <a:effectLst/>
                <a:latin typeface="+mn-lt"/>
                <a:ea typeface="+mn-ea"/>
                <a:cs typeface="+mn-cs"/>
              </a:rPr>
              <a:t>. ‘A Comparative Analysis of Anti-Discrimination and Data Protection Legislations’. In </a:t>
            </a:r>
            <a:r>
              <a:rPr lang="en-GB" sz="1200" i="1" kern="1200" dirty="0" smtClean="0">
                <a:solidFill>
                  <a:schemeClr val="tx1"/>
                </a:solidFill>
                <a:effectLst/>
                <a:latin typeface="+mn-lt"/>
                <a:ea typeface="+mn-ea"/>
                <a:cs typeface="+mn-cs"/>
              </a:rPr>
              <a:t>Discrimination and Privacy in the Information Society</a:t>
            </a:r>
            <a:r>
              <a:rPr lang="en-GB" sz="1200" kern="1200" dirty="0" smtClean="0">
                <a:solidFill>
                  <a:schemeClr val="tx1"/>
                </a:solidFill>
                <a:effectLst/>
                <a:latin typeface="+mn-lt"/>
                <a:ea typeface="+mn-ea"/>
                <a:cs typeface="+mn-cs"/>
              </a:rPr>
              <a:t>, 61–89. Springer, 2013.</a:t>
            </a:r>
            <a:endParaRPr lang="nl-BE"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EDAC4571-673B-4D7A-AFB1-2EE8EDF6F862}" type="slidenum">
              <a:rPr lang="en-GB" smtClean="0"/>
              <a:t>10</a:t>
            </a:fld>
            <a:endParaRPr lang="en-GB"/>
          </a:p>
        </p:txBody>
      </p:sp>
    </p:spTree>
    <p:extLst>
      <p:ext uri="{BB962C8B-B14F-4D97-AF65-F5344CB8AC3E}">
        <p14:creationId xmlns:p14="http://schemas.microsoft.com/office/powerpoint/2010/main" val="412257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688008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29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2018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137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1553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5659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7596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6969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5042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0439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1209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32017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47016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7938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9878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4734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89826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80088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894148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a:t>Click to edit Master title style</a:t>
            </a:r>
            <a:endParaRPr lang="nl-BE" dirty="0"/>
          </a:p>
        </p:txBody>
      </p:sp>
      <p:sp>
        <p:nvSpPr>
          <p:cNvPr id="6" name="Tijdelijke aanduiding voor tekst 2"/>
          <p:cNvSpPr>
            <a:spLocks noGrp="1"/>
          </p:cNvSpPr>
          <p:nvPr>
            <p:ph idx="1"/>
          </p:nvPr>
        </p:nvSpPr>
        <p:spPr>
          <a:xfrm>
            <a:off x="720000" y="1349999"/>
            <a:ext cx="11112000" cy="4428000"/>
          </a:xfrm>
          <a:prstGeom prst="rect">
            <a:avLst/>
          </a:prstGeom>
        </p:spPr>
        <p:txBody>
          <a:bodyPr rtlCol="0">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26/01/2020</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5900741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8204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5250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662040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06206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766173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822511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294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865212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288368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418333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6681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358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006060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483841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20986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40722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3872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3493555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a:t>Click to edit Master title style</a:t>
            </a:r>
            <a:endParaRPr lang="nl-BE" dirty="0"/>
          </a:p>
        </p:txBody>
      </p:sp>
      <p:sp>
        <p:nvSpPr>
          <p:cNvPr id="6" name="Tijdelijke aanduiding voor tekst 2"/>
          <p:cNvSpPr>
            <a:spLocks noGrp="1"/>
          </p:cNvSpPr>
          <p:nvPr>
            <p:ph idx="1"/>
          </p:nvPr>
        </p:nvSpPr>
        <p:spPr>
          <a:xfrm>
            <a:off x="720000" y="1349999"/>
            <a:ext cx="11112000" cy="4428000"/>
          </a:xfrm>
          <a:prstGeom prst="rect">
            <a:avLst/>
          </a:prstGeom>
        </p:spPr>
        <p:txBody>
          <a:bodyPr rtlCol="0">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26/01/2020</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12410459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2" name="Rechthoek 11"/>
          <p:cNvSpPr/>
          <p:nvPr userDrawn="1"/>
        </p:nvSpPr>
        <p:spPr>
          <a:xfrm>
            <a:off x="0" y="4679576"/>
            <a:ext cx="12192000" cy="21759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8" name="Rechthoek 7"/>
          <p:cNvSpPr/>
          <p:nvPr userDrawn="1"/>
        </p:nvSpPr>
        <p:spPr>
          <a:xfrm>
            <a:off x="0" y="647998"/>
            <a:ext cx="121920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0" name="Titel 1"/>
          <p:cNvSpPr>
            <a:spLocks noGrp="1"/>
          </p:cNvSpPr>
          <p:nvPr>
            <p:ph type="ctrTitle"/>
          </p:nvPr>
        </p:nvSpPr>
        <p:spPr>
          <a:xfrm>
            <a:off x="768000" y="1080000"/>
            <a:ext cx="6559155" cy="4024798"/>
          </a:xfrm>
          <a:prstGeom prst="rect">
            <a:avLst/>
          </a:prstGeom>
        </p:spPr>
        <p:txBody>
          <a:bodyPr anchor="ctr" anchorCtr="0"/>
          <a:lstStyle>
            <a:lvl1pPr algn="l">
              <a:defRPr sz="4000" baseline="0">
                <a:solidFill>
                  <a:schemeClr val="bg1"/>
                </a:solidFill>
              </a:defRPr>
            </a:lvl1pPr>
          </a:lstStyle>
          <a:p>
            <a:r>
              <a:rPr lang="en-US" dirty="0"/>
              <a:t>Click to edit Master title style</a:t>
            </a:r>
            <a:endParaRPr lang="nl-NL" dirty="0"/>
          </a:p>
        </p:txBody>
      </p:sp>
      <p:sp>
        <p:nvSpPr>
          <p:cNvPr id="11" name="Ondertitel 2"/>
          <p:cNvSpPr>
            <a:spLocks noGrp="1"/>
          </p:cNvSpPr>
          <p:nvPr>
            <p:ph type="subTitle" idx="1"/>
          </p:nvPr>
        </p:nvSpPr>
        <p:spPr>
          <a:xfrm>
            <a:off x="768000" y="5392801"/>
            <a:ext cx="6559155" cy="820799"/>
          </a:xfrm>
          <a:prstGeom prst="rect">
            <a:avLst/>
          </a:prstGeo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3" name="Tijdelijke aanduiding voor afbeelding 2"/>
          <p:cNvSpPr>
            <a:spLocks noGrp="1"/>
          </p:cNvSpPr>
          <p:nvPr>
            <p:ph type="pic" sz="quarter" idx="10"/>
          </p:nvPr>
        </p:nvSpPr>
        <p:spPr>
          <a:xfrm>
            <a:off x="8095154" y="1646238"/>
            <a:ext cx="3331857" cy="4567361"/>
          </a:xfrm>
          <a:prstGeom prst="rect">
            <a:avLst/>
          </a:prstGeom>
        </p:spPr>
        <p:txBody>
          <a:bodyPr/>
          <a:lstStyle/>
          <a:p>
            <a:endParaRPr lang="nl-NL"/>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738" y="285556"/>
            <a:ext cx="1606273" cy="360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8001" y="69556"/>
            <a:ext cx="2781809" cy="792000"/>
          </a:xfrm>
          <a:prstGeom prst="rect">
            <a:avLst/>
          </a:prstGeom>
        </p:spPr>
      </p:pic>
    </p:spTree>
    <p:extLst>
      <p:ext uri="{BB962C8B-B14F-4D97-AF65-F5344CB8AC3E}">
        <p14:creationId xmlns:p14="http://schemas.microsoft.com/office/powerpoint/2010/main" val="2099625763"/>
      </p:ext>
    </p:extLst>
  </p:cSld>
  <p:clrMapOvr>
    <a:masterClrMapping/>
  </p:clrMapOvr>
  <p:extLst>
    <p:ext uri="{DCECCB84-F9BA-43D5-87BE-67443E8EF086}">
      <p15:sldGuideLst xmlns:p15="http://schemas.microsoft.com/office/powerpoint/2012/main">
        <p15:guide id="1" orient="horz" pos="3929">
          <p15:clr>
            <a:srgbClr val="FBAE40"/>
          </p15:clr>
        </p15:guide>
        <p15:guide id="2" pos="446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30197524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8" name="Titel 1"/>
          <p:cNvSpPr>
            <a:spLocks noGrp="1"/>
          </p:cNvSpPr>
          <p:nvPr>
            <p:ph type="title"/>
          </p:nvPr>
        </p:nvSpPr>
        <p:spPr>
          <a:xfrm>
            <a:off x="768000" y="1800000"/>
            <a:ext cx="6562165" cy="2386800"/>
          </a:xfrm>
          <a:prstGeom prst="rect">
            <a:avLst/>
          </a:prstGeom>
        </p:spPr>
        <p:txBody>
          <a:bodyPr anchor="b">
            <a:normAutofit/>
          </a:bodyPr>
          <a:lstStyle>
            <a:lvl1pPr>
              <a:defRPr sz="4000" baseline="0">
                <a:solidFill>
                  <a:schemeClr val="tx2"/>
                </a:solidFill>
              </a:defRPr>
            </a:lvl1pPr>
          </a:lstStyle>
          <a:p>
            <a:r>
              <a:rPr lang="en-US" dirty="0"/>
              <a:t>Click to edit Master title style</a:t>
            </a:r>
            <a:endParaRPr lang="nl-NL" dirty="0"/>
          </a:p>
        </p:txBody>
      </p:sp>
      <p:sp>
        <p:nvSpPr>
          <p:cNvPr id="9" name="Tijdelijke aanduiding voor tekst 2"/>
          <p:cNvSpPr>
            <a:spLocks noGrp="1"/>
          </p:cNvSpPr>
          <p:nvPr>
            <p:ph type="body" idx="1"/>
          </p:nvPr>
        </p:nvSpPr>
        <p:spPr>
          <a:xfrm>
            <a:off x="768000" y="4359600"/>
            <a:ext cx="6562165" cy="1501200"/>
          </a:xfrm>
          <a:prstGeom prst="rect">
            <a:avLst/>
          </a:prstGeo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4" name="Slide Number Placeholder 13"/>
          <p:cNvSpPr>
            <a:spLocks noGrp="1"/>
          </p:cNvSpPr>
          <p:nvPr>
            <p:ph type="sldNum" sz="quarter" idx="17"/>
          </p:nvPr>
        </p:nvSpPr>
        <p:spPr/>
        <p:txBody>
          <a:bodyPr/>
          <a:lstStyle/>
          <a:p>
            <a:fld id="{0A297500-7527-634B-90F4-69D0994C32B4}" type="slidenum">
              <a:rPr lang="nl-NL" smtClean="0"/>
              <a:pPr/>
              <a:t>‹#›</a:t>
            </a:fld>
            <a:endParaRPr lang="nl-NL" dirty="0"/>
          </a:p>
        </p:txBody>
      </p:sp>
      <p:sp>
        <p:nvSpPr>
          <p:cNvPr id="10" name="Tijdelijke aanduiding voor afbeelding 2"/>
          <p:cNvSpPr>
            <a:spLocks noGrp="1"/>
          </p:cNvSpPr>
          <p:nvPr>
            <p:ph type="pic" sz="quarter" idx="10"/>
          </p:nvPr>
        </p:nvSpPr>
        <p:spPr>
          <a:xfrm>
            <a:off x="8095154" y="663109"/>
            <a:ext cx="3331857" cy="2366963"/>
          </a:xfrm>
          <a:prstGeom prst="rect">
            <a:avLst/>
          </a:prstGeom>
        </p:spPr>
        <p:txBody>
          <a:bodyPr/>
          <a:lstStyle/>
          <a:p>
            <a:endParaRPr lang="nl-NL"/>
          </a:p>
        </p:txBody>
      </p:sp>
      <p:sp>
        <p:nvSpPr>
          <p:cNvPr id="15" name="Tijdelijke aanduiding voor afbeelding 2"/>
          <p:cNvSpPr>
            <a:spLocks noGrp="1"/>
          </p:cNvSpPr>
          <p:nvPr>
            <p:ph type="pic" sz="quarter" idx="18"/>
          </p:nvPr>
        </p:nvSpPr>
        <p:spPr>
          <a:xfrm>
            <a:off x="8095153" y="3435335"/>
            <a:ext cx="3331857" cy="2366963"/>
          </a:xfrm>
          <a:prstGeom prst="rect">
            <a:avLst/>
          </a:prstGeom>
        </p:spPr>
        <p:txBody>
          <a:bodyPr/>
          <a:lstStyle/>
          <a:p>
            <a:endParaRPr lang="nl-NL"/>
          </a:p>
        </p:txBody>
      </p:sp>
    </p:spTree>
    <p:extLst>
      <p:ext uri="{BB962C8B-B14F-4D97-AF65-F5344CB8AC3E}">
        <p14:creationId xmlns:p14="http://schemas.microsoft.com/office/powerpoint/2010/main" val="448367635"/>
      </p:ext>
    </p:extLst>
  </p:cSld>
  <p:clrMapOvr>
    <a:masterClrMapping/>
  </p:clrMapOvr>
  <p:extLst>
    <p:ext uri="{DCECCB84-F9BA-43D5-87BE-67443E8EF086}">
      <p15:sldGuideLst xmlns:p15="http://schemas.microsoft.com/office/powerpoint/2012/main">
        <p15:guide id="1" orient="horz" pos="2160">
          <p15:clr>
            <a:srgbClr val="FBAE40"/>
          </p15:clr>
        </p15:guide>
        <p15:guide id="2" pos="44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8" name="Titel 1"/>
          <p:cNvSpPr>
            <a:spLocks noGrp="1"/>
          </p:cNvSpPr>
          <p:nvPr>
            <p:ph type="title"/>
          </p:nvPr>
        </p:nvSpPr>
        <p:spPr>
          <a:xfrm>
            <a:off x="767999" y="1800000"/>
            <a:ext cx="6561600" cy="2386800"/>
          </a:xfrm>
          <a:prstGeom prst="rect">
            <a:avLst/>
          </a:prstGeom>
        </p:spPr>
        <p:txBody>
          <a:bodyPr anchor="b">
            <a:normAutofit/>
          </a:bodyPr>
          <a:lstStyle>
            <a:lvl1pPr>
              <a:defRPr sz="4000" baseline="0">
                <a:solidFill>
                  <a:schemeClr val="tx2"/>
                </a:solidFill>
              </a:defRPr>
            </a:lvl1pPr>
          </a:lstStyle>
          <a:p>
            <a:r>
              <a:rPr lang="en-US" dirty="0"/>
              <a:t>Click to edit Master title style</a:t>
            </a:r>
            <a:endParaRPr lang="nl-NL" dirty="0"/>
          </a:p>
        </p:txBody>
      </p:sp>
      <p:sp>
        <p:nvSpPr>
          <p:cNvPr id="9" name="Tijdelijke aanduiding voor tekst 2"/>
          <p:cNvSpPr>
            <a:spLocks noGrp="1"/>
          </p:cNvSpPr>
          <p:nvPr>
            <p:ph type="body" idx="1"/>
          </p:nvPr>
        </p:nvSpPr>
        <p:spPr>
          <a:xfrm>
            <a:off x="767999" y="4359600"/>
            <a:ext cx="6561600" cy="1501200"/>
          </a:xfrm>
          <a:prstGeom prst="rect">
            <a:avLst/>
          </a:prstGeo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Slide Number Placeholder 13"/>
          <p:cNvSpPr>
            <a:spLocks noGrp="1"/>
          </p:cNvSpPr>
          <p:nvPr>
            <p:ph type="sldNum" sz="quarter" idx="17"/>
          </p:nvPr>
        </p:nvSpPr>
        <p:spPr/>
        <p:txBody>
          <a:bodyPr/>
          <a:lstStyle/>
          <a:p>
            <a:fld id="{0A297500-7527-634B-90F4-69D0994C32B4}" type="slidenum">
              <a:rPr lang="nl-NL" smtClean="0"/>
              <a:pPr/>
              <a:t>‹#›</a:t>
            </a:fld>
            <a:endParaRPr lang="nl-NL" dirty="0"/>
          </a:p>
        </p:txBody>
      </p:sp>
      <p:sp>
        <p:nvSpPr>
          <p:cNvPr id="7" name="Tijdelijke aanduiding voor afbeelding 2"/>
          <p:cNvSpPr>
            <a:spLocks noGrp="1"/>
          </p:cNvSpPr>
          <p:nvPr>
            <p:ph type="pic" sz="quarter" idx="10"/>
          </p:nvPr>
        </p:nvSpPr>
        <p:spPr>
          <a:xfrm>
            <a:off x="8095154" y="663109"/>
            <a:ext cx="3331857" cy="2366963"/>
          </a:xfrm>
          <a:prstGeom prst="rect">
            <a:avLst/>
          </a:prstGeom>
        </p:spPr>
        <p:txBody>
          <a:bodyPr/>
          <a:lstStyle/>
          <a:p>
            <a:endParaRPr lang="nl-NL"/>
          </a:p>
        </p:txBody>
      </p:sp>
      <p:sp>
        <p:nvSpPr>
          <p:cNvPr id="10" name="Tijdelijke aanduiding voor afbeelding 2"/>
          <p:cNvSpPr>
            <a:spLocks noGrp="1"/>
          </p:cNvSpPr>
          <p:nvPr>
            <p:ph type="pic" sz="quarter" idx="18"/>
          </p:nvPr>
        </p:nvSpPr>
        <p:spPr>
          <a:xfrm>
            <a:off x="8095153" y="3435335"/>
            <a:ext cx="3331857" cy="2366963"/>
          </a:xfrm>
          <a:prstGeom prst="rect">
            <a:avLst/>
          </a:prstGeom>
        </p:spPr>
        <p:txBody>
          <a:bodyPr/>
          <a:lstStyle/>
          <a:p>
            <a:endParaRPr lang="nl-NL"/>
          </a:p>
        </p:txBody>
      </p:sp>
    </p:spTree>
    <p:extLst>
      <p:ext uri="{BB962C8B-B14F-4D97-AF65-F5344CB8AC3E}">
        <p14:creationId xmlns:p14="http://schemas.microsoft.com/office/powerpoint/2010/main" val="1203721423"/>
      </p:ext>
    </p:extLst>
  </p:cSld>
  <p:clrMapOvr>
    <a:masterClrMapping/>
  </p:clrMapOvr>
  <p:extLst>
    <p:ext uri="{DCECCB84-F9BA-43D5-87BE-67443E8EF086}">
      <p15:sldGuideLst xmlns:p15="http://schemas.microsoft.com/office/powerpoint/2012/main">
        <p15:guide id="1" orient="horz" pos="2160">
          <p15:clr>
            <a:srgbClr val="FBAE40"/>
          </p15:clr>
        </p15:guide>
        <p15:guide id="2" pos="446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8000" y="1656000"/>
            <a:ext cx="5232000" cy="4392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1651" y="1656000"/>
            <a:ext cx="5232000" cy="4392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12"/>
          </p:nvPr>
        </p:nvSpPr>
        <p:spPr/>
        <p:txBody>
          <a:bodyPr/>
          <a:lstStyle/>
          <a:p>
            <a:fld id="{0A297500-7527-634B-90F4-69D0994C32B4}" type="slidenum">
              <a:rPr lang="nl-NL" smtClean="0"/>
              <a:pPr/>
              <a:t>‹#›</a:t>
            </a:fld>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240325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4612" y="1656000"/>
            <a:ext cx="5232000" cy="5760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4612" y="2339789"/>
            <a:ext cx="5232000" cy="370858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199" y="1656000"/>
            <a:ext cx="5232000" cy="5760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199" y="2339789"/>
            <a:ext cx="5232000" cy="370858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0A297500-7527-634B-90F4-69D0994C32B4}" type="slidenum">
              <a:rPr lang="nl-NL" smtClean="0"/>
              <a:pPr/>
              <a:t>‹#›</a:t>
            </a:fld>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5788207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0A297500-7527-634B-90F4-69D0994C32B4}" type="slidenum">
              <a:rPr lang="nl-NL" smtClean="0"/>
              <a:pPr/>
              <a:t>‹#›</a:t>
            </a:fld>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34831987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553736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ekopSlot">
    <p:bg>
      <p:bgPr>
        <a:solidFill>
          <a:schemeClr val="accent1"/>
        </a:solidFill>
        <a:effectLst/>
      </p:bgPr>
    </p:bg>
    <p:spTree>
      <p:nvGrpSpPr>
        <p:cNvPr id="1" name=""/>
        <p:cNvGrpSpPr/>
        <p:nvPr/>
      </p:nvGrpSpPr>
      <p:grpSpPr>
        <a:xfrm>
          <a:off x="0" y="0"/>
          <a:ext cx="0" cy="0"/>
          <a:chOff x="0" y="0"/>
          <a:chExt cx="0" cy="0"/>
        </a:xfrm>
      </p:grpSpPr>
      <p:sp>
        <p:nvSpPr>
          <p:cNvPr id="8" name="Titel 1"/>
          <p:cNvSpPr>
            <a:spLocks noGrp="1"/>
          </p:cNvSpPr>
          <p:nvPr>
            <p:ph type="title"/>
          </p:nvPr>
        </p:nvSpPr>
        <p:spPr>
          <a:xfrm>
            <a:off x="891696" y="860612"/>
            <a:ext cx="10408608" cy="4485176"/>
          </a:xfrm>
          <a:prstGeom prst="rect">
            <a:avLst/>
          </a:prstGeom>
        </p:spPr>
        <p:txBody>
          <a:bodyPr anchor="ctr" anchorCtr="0">
            <a:noAutofit/>
          </a:bodyPr>
          <a:lstStyle>
            <a:lvl1pPr algn="ctr">
              <a:defRPr sz="4800" baseline="0">
                <a:solidFill>
                  <a:schemeClr val="bg1"/>
                </a:solidFill>
              </a:defRPr>
            </a:lvl1pPr>
          </a:lstStyle>
          <a:p>
            <a:r>
              <a:rPr lang="en-US" dirty="0"/>
              <a:t>Click to edit Master title style</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pPr/>
              <a:t>‹#›</a:t>
            </a:fld>
            <a:endParaRPr lang="nl-NL"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0546" y="6318000"/>
            <a:ext cx="963764" cy="216000"/>
          </a:xfrm>
          <a:prstGeom prst="rect">
            <a:avLst/>
          </a:prstGeom>
        </p:spPr>
      </p:pic>
    </p:spTree>
    <p:extLst>
      <p:ext uri="{BB962C8B-B14F-4D97-AF65-F5344CB8AC3E}">
        <p14:creationId xmlns:p14="http://schemas.microsoft.com/office/powerpoint/2010/main" val="347960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2.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3.png"/><Relationship Id="rId5" Type="http://schemas.openxmlformats.org/officeDocument/2006/relationships/slideLayout" Target="../slideLayouts/slideLayout61.xml"/><Relationship Id="rId10"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 id="214748371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659322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56663155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1" name="Tijdelijke aanduiding voor dianummer 5"/>
          <p:cNvSpPr>
            <a:spLocks noGrp="1"/>
          </p:cNvSpPr>
          <p:nvPr>
            <p:ph type="sldNum" sz="quarter" idx="4"/>
          </p:nvPr>
        </p:nvSpPr>
        <p:spPr>
          <a:xfrm>
            <a:off x="768000" y="6210000"/>
            <a:ext cx="864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
        <p:nvSpPr>
          <p:cNvPr id="2" name="Title Placeholder 1"/>
          <p:cNvSpPr>
            <a:spLocks noGrp="1"/>
          </p:cNvSpPr>
          <p:nvPr>
            <p:ph type="title"/>
          </p:nvPr>
        </p:nvSpPr>
        <p:spPr>
          <a:xfrm>
            <a:off x="768000" y="216000"/>
            <a:ext cx="10655651" cy="1152000"/>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p:cNvSpPr>
            <a:spLocks noGrp="1"/>
          </p:cNvSpPr>
          <p:nvPr>
            <p:ph type="body" idx="1"/>
          </p:nvPr>
        </p:nvSpPr>
        <p:spPr>
          <a:xfrm>
            <a:off x="768000" y="1655999"/>
            <a:ext cx="10655651" cy="439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79853" y="6300000"/>
            <a:ext cx="1643799" cy="468000"/>
          </a:xfrm>
          <a:prstGeom prst="rect">
            <a:avLst/>
          </a:prstGeom>
        </p:spPr>
      </p:pic>
    </p:spTree>
    <p:extLst>
      <p:ext uri="{BB962C8B-B14F-4D97-AF65-F5344CB8AC3E}">
        <p14:creationId xmlns:p14="http://schemas.microsoft.com/office/powerpoint/2010/main" val="86705668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5397">
          <p15:clr>
            <a:srgbClr val="F26B43"/>
          </p15:clr>
        </p15:guide>
        <p15:guide id="3" orient="horz" pos="102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jpeg"/><Relationship Id="rId2" Type="http://schemas.openxmlformats.org/officeDocument/2006/relationships/slideLayout" Target="../slideLayouts/slideLayout18.xml"/><Relationship Id="rId1" Type="http://schemas.openxmlformats.org/officeDocument/2006/relationships/themeOverride" Target="../theme/themeOverride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55.xml"/><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966018"/>
            <a:ext cx="8101649" cy="2462982"/>
          </a:xfrm>
        </p:spPr>
        <p:txBody>
          <a:bodyPr>
            <a:normAutofit/>
          </a:bodyPr>
          <a:lstStyle/>
          <a:p>
            <a:pPr algn="just"/>
            <a:r>
              <a:rPr lang="en-US" sz="4000" b="1" cap="none" dirty="0">
                <a:latin typeface="Tahoma" panose="020B0604030504040204" pitchFamily="34" charset="0"/>
                <a:ea typeface="Tahoma" panose="020B0604030504040204" pitchFamily="34" charset="0"/>
                <a:cs typeface="Tahoma" panose="020B0604030504040204" pitchFamily="34" charset="0"/>
              </a:rPr>
              <a:t>What does 'fairness' mean in (data protection) law?</a:t>
            </a:r>
            <a:endParaRPr lang="nl-BE" sz="4000" b="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684211" y="3925283"/>
            <a:ext cx="6881712" cy="823698"/>
          </a:xfrm>
        </p:spPr>
        <p:txBody>
          <a:bodyPr>
            <a:normAutofit/>
          </a:bodyPr>
          <a:lstStyle/>
          <a:p>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Damian Clifford, </a:t>
            </a:r>
            <a:r>
              <a:rPr lang="en-GB" b="1" dirty="0" err="1">
                <a:solidFill>
                  <a:schemeClr val="tx1"/>
                </a:solidFill>
                <a:latin typeface="Tahoma" panose="020B0604030504040204" pitchFamily="34" charset="0"/>
                <a:ea typeface="Tahoma" panose="020B0604030504040204" pitchFamily="34" charset="0"/>
                <a:cs typeface="Tahoma" panose="020B0604030504040204" pitchFamily="34" charset="0"/>
              </a:rPr>
              <a:t>Jef</a:t>
            </a:r>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b="1" dirty="0" err="1">
                <a:solidFill>
                  <a:schemeClr val="tx1"/>
                </a:solidFill>
                <a:latin typeface="Tahoma" panose="020B0604030504040204" pitchFamily="34" charset="0"/>
                <a:ea typeface="Tahoma" panose="020B0604030504040204" pitchFamily="34" charset="0"/>
                <a:cs typeface="Tahoma" panose="020B0604030504040204" pitchFamily="34" charset="0"/>
              </a:rPr>
              <a:t>Ausloos</a:t>
            </a:r>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 and Laurens </a:t>
            </a:r>
            <a:r>
              <a:rPr lang="en-GB" b="1" dirty="0" err="1">
                <a:solidFill>
                  <a:schemeClr val="tx1"/>
                </a:solidFill>
                <a:latin typeface="Tahoma" panose="020B0604030504040204" pitchFamily="34" charset="0"/>
                <a:ea typeface="Tahoma" panose="020B0604030504040204" pitchFamily="34" charset="0"/>
                <a:cs typeface="Tahoma" panose="020B0604030504040204" pitchFamily="34" charset="0"/>
              </a:rPr>
              <a:t>Naudts</a:t>
            </a:r>
            <a:endParaRPr lang="en-GB"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8247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Oval 3"/>
          <p:cNvSpPr/>
          <p:nvPr/>
        </p:nvSpPr>
        <p:spPr>
          <a:xfrm>
            <a:off x="717630" y="1436898"/>
            <a:ext cx="6008846" cy="376013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5" name="Oval 4"/>
          <p:cNvSpPr/>
          <p:nvPr/>
        </p:nvSpPr>
        <p:spPr>
          <a:xfrm>
            <a:off x="5264605" y="1404670"/>
            <a:ext cx="6182757" cy="37923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8" name="TextBox 7"/>
          <p:cNvSpPr txBox="1"/>
          <p:nvPr/>
        </p:nvSpPr>
        <p:spPr>
          <a:xfrm>
            <a:off x="1574158" y="2156980"/>
            <a:ext cx="3690448" cy="2739211"/>
          </a:xfrm>
          <a:prstGeom prst="rect">
            <a:avLst/>
          </a:prstGeom>
          <a:noFill/>
          <a:ln>
            <a:noFill/>
          </a:ln>
        </p:spPr>
        <p:txBody>
          <a:bodyPr wrap="square" rtlCol="0">
            <a:spAutoFit/>
          </a:bodyPr>
          <a:lstStyle/>
          <a:p>
            <a:r>
              <a:rPr lang="nl-BE" sz="1600" b="1" dirty="0">
                <a:solidFill>
                  <a:schemeClr val="bg1"/>
                </a:solidFill>
              </a:rPr>
              <a:t>Data </a:t>
            </a:r>
            <a:r>
              <a:rPr lang="nl-BE" sz="1600" b="1" dirty="0" err="1">
                <a:solidFill>
                  <a:schemeClr val="bg1"/>
                </a:solidFill>
              </a:rPr>
              <a:t>Protection</a:t>
            </a:r>
            <a:endParaRPr lang="nl-BE" sz="1600" b="1" dirty="0">
              <a:solidFill>
                <a:schemeClr val="bg1"/>
              </a:solidFill>
            </a:endParaRPr>
          </a:p>
          <a:p>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Governs</a:t>
            </a:r>
            <a:r>
              <a:rPr lang="nl-BE" sz="1600" dirty="0">
                <a:solidFill>
                  <a:schemeClr val="bg1"/>
                </a:solidFill>
              </a:rPr>
              <a:t> data </a:t>
            </a:r>
            <a:r>
              <a:rPr lang="nl-BE" sz="1600" dirty="0" err="1">
                <a:solidFill>
                  <a:schemeClr val="bg1"/>
                </a:solidFill>
              </a:rPr>
              <a:t>processes</a:t>
            </a:r>
            <a:r>
              <a:rPr lang="nl-BE" sz="1600" dirty="0">
                <a:solidFill>
                  <a:schemeClr val="bg1"/>
                </a:solidFill>
              </a:rPr>
              <a:t> </a:t>
            </a:r>
            <a:r>
              <a:rPr lang="nl-BE" sz="1600" dirty="0" err="1">
                <a:solidFill>
                  <a:schemeClr val="bg1"/>
                </a:solidFill>
              </a:rPr>
              <a:t>underlying</a:t>
            </a:r>
            <a:r>
              <a:rPr lang="nl-BE" sz="1600" dirty="0">
                <a:solidFill>
                  <a:schemeClr val="bg1"/>
                </a:solidFill>
              </a:rPr>
              <a:t> </a:t>
            </a:r>
            <a:r>
              <a:rPr lang="nl-BE" sz="1600" dirty="0" err="1">
                <a:solidFill>
                  <a:schemeClr val="bg1"/>
                </a:solidFill>
              </a:rPr>
              <a:t>algorithmic</a:t>
            </a:r>
            <a:r>
              <a:rPr lang="nl-BE" sz="1600" dirty="0">
                <a:solidFill>
                  <a:schemeClr val="bg1"/>
                </a:solidFill>
              </a:rPr>
              <a:t> </a:t>
            </a:r>
            <a:r>
              <a:rPr lang="nl-BE" sz="1600" dirty="0" err="1">
                <a:solidFill>
                  <a:schemeClr val="bg1"/>
                </a:solidFill>
              </a:rPr>
              <a:t>decision</a:t>
            </a:r>
            <a:r>
              <a:rPr lang="nl-BE" sz="1600" dirty="0">
                <a:solidFill>
                  <a:schemeClr val="bg1"/>
                </a:solidFill>
              </a:rPr>
              <a:t>-making</a:t>
            </a:r>
          </a:p>
          <a:p>
            <a:pPr marL="214313" indent="-214313">
              <a:buFont typeface="Arial" panose="020B0604020202020204" pitchFamily="34" charset="0"/>
              <a:buChar char="•"/>
            </a:pPr>
            <a:r>
              <a:rPr lang="nl-BE" sz="1600" dirty="0" err="1">
                <a:solidFill>
                  <a:schemeClr val="bg1"/>
                </a:solidFill>
              </a:rPr>
              <a:t>Extensive</a:t>
            </a:r>
            <a:r>
              <a:rPr lang="nl-BE" sz="1600" dirty="0">
                <a:solidFill>
                  <a:schemeClr val="bg1"/>
                </a:solidFill>
              </a:rPr>
              <a:t> </a:t>
            </a:r>
            <a:r>
              <a:rPr lang="nl-BE" sz="1600" dirty="0" err="1">
                <a:solidFill>
                  <a:schemeClr val="bg1"/>
                </a:solidFill>
              </a:rPr>
              <a:t>and</a:t>
            </a:r>
            <a:r>
              <a:rPr lang="nl-BE" sz="1600" dirty="0">
                <a:solidFill>
                  <a:schemeClr val="bg1"/>
                </a:solidFill>
              </a:rPr>
              <a:t> practical </a:t>
            </a:r>
            <a:r>
              <a:rPr lang="nl-BE" sz="1600" dirty="0" err="1">
                <a:solidFill>
                  <a:schemeClr val="bg1"/>
                </a:solidFill>
              </a:rPr>
              <a:t>legal</a:t>
            </a:r>
            <a:r>
              <a:rPr lang="nl-BE" sz="1600" dirty="0">
                <a:solidFill>
                  <a:schemeClr val="bg1"/>
                </a:solidFill>
              </a:rPr>
              <a:t> </a:t>
            </a:r>
            <a:r>
              <a:rPr lang="nl-BE" sz="1600" dirty="0" err="1">
                <a:solidFill>
                  <a:schemeClr val="bg1"/>
                </a:solidFill>
              </a:rPr>
              <a:t>framework</a:t>
            </a:r>
            <a:endParaRPr lang="nl-BE" sz="1600" dirty="0">
              <a:solidFill>
                <a:schemeClr val="bg1"/>
              </a:solidFill>
            </a:endParaRPr>
          </a:p>
          <a:p>
            <a:pPr marL="214313" indent="-214313">
              <a:buFont typeface="Arial" panose="020B0604020202020204" pitchFamily="34" charset="0"/>
              <a:buChar char="•"/>
            </a:pPr>
            <a:r>
              <a:rPr lang="nl-BE" sz="1600" dirty="0">
                <a:solidFill>
                  <a:schemeClr val="bg1"/>
                </a:solidFill>
              </a:rPr>
              <a:t>Acknowledges (</a:t>
            </a:r>
            <a:r>
              <a:rPr lang="nl-BE" sz="1600" dirty="0" err="1">
                <a:solidFill>
                  <a:schemeClr val="bg1"/>
                </a:solidFill>
              </a:rPr>
              <a:t>potential</a:t>
            </a:r>
            <a:r>
              <a:rPr lang="nl-BE" sz="1600" dirty="0">
                <a:solidFill>
                  <a:schemeClr val="bg1"/>
                </a:solidFill>
              </a:rPr>
              <a:t>) data processing </a:t>
            </a:r>
            <a:r>
              <a:rPr lang="nl-BE" sz="1600" dirty="0" err="1">
                <a:solidFill>
                  <a:schemeClr val="bg1"/>
                </a:solidFill>
              </a:rPr>
              <a:t>inequalities</a:t>
            </a:r>
            <a:endParaRPr lang="nl-BE" sz="1600" dirty="0">
              <a:solidFill>
                <a:schemeClr val="bg1"/>
              </a:solidFill>
            </a:endParaRPr>
          </a:p>
          <a:p>
            <a:pPr marL="214313" indent="-214313">
              <a:buFont typeface="Arial" panose="020B0604020202020204" pitchFamily="34" charset="0"/>
              <a:buChar char="•"/>
            </a:pPr>
            <a:endParaRPr lang="nl-BE" sz="1600" dirty="0"/>
          </a:p>
          <a:p>
            <a:pPr lvl="1"/>
            <a:endParaRPr lang="en-GB" sz="1200" dirty="0"/>
          </a:p>
        </p:txBody>
      </p:sp>
      <p:sp>
        <p:nvSpPr>
          <p:cNvPr id="9" name="TextBox 8"/>
          <p:cNvSpPr txBox="1"/>
          <p:nvPr/>
        </p:nvSpPr>
        <p:spPr>
          <a:xfrm>
            <a:off x="6726475" y="2156978"/>
            <a:ext cx="4153727" cy="2646878"/>
          </a:xfrm>
          <a:prstGeom prst="rect">
            <a:avLst/>
          </a:prstGeom>
          <a:noFill/>
          <a:ln>
            <a:noFill/>
          </a:ln>
        </p:spPr>
        <p:txBody>
          <a:bodyPr wrap="square" rtlCol="0">
            <a:spAutoFit/>
          </a:bodyPr>
          <a:lstStyle/>
          <a:p>
            <a:r>
              <a:rPr lang="nl-BE" sz="1600" b="1" dirty="0" err="1" smtClean="0">
                <a:solidFill>
                  <a:schemeClr val="bg1"/>
                </a:solidFill>
              </a:rPr>
              <a:t>Equality</a:t>
            </a:r>
            <a:endParaRPr lang="nl-BE" sz="1600" b="1" dirty="0">
              <a:solidFill>
                <a:schemeClr val="bg1"/>
              </a:solidFill>
            </a:endParaRPr>
          </a:p>
          <a:p>
            <a:endParaRPr lang="nl-BE" sz="1350" dirty="0">
              <a:solidFill>
                <a:schemeClr val="bg1"/>
              </a:solidFill>
            </a:endParaRPr>
          </a:p>
          <a:p>
            <a:pPr marL="214313" indent="-214313">
              <a:buFont typeface="Arial" panose="020B0604020202020204" pitchFamily="34" charset="0"/>
              <a:buChar char="•"/>
            </a:pPr>
            <a:r>
              <a:rPr lang="nl-BE" sz="1600" dirty="0" err="1">
                <a:solidFill>
                  <a:schemeClr val="bg1"/>
                </a:solidFill>
              </a:rPr>
              <a:t>Governs</a:t>
            </a:r>
            <a:r>
              <a:rPr lang="nl-BE" sz="1600" dirty="0">
                <a:solidFill>
                  <a:schemeClr val="bg1"/>
                </a:solidFill>
              </a:rPr>
              <a:t> </a:t>
            </a:r>
            <a:r>
              <a:rPr lang="nl-BE" sz="1600" dirty="0" err="1">
                <a:solidFill>
                  <a:schemeClr val="bg1"/>
                </a:solidFill>
              </a:rPr>
              <a:t>the</a:t>
            </a:r>
            <a:r>
              <a:rPr lang="nl-BE" sz="1600" dirty="0">
                <a:solidFill>
                  <a:schemeClr val="bg1"/>
                </a:solidFill>
              </a:rPr>
              <a:t> </a:t>
            </a:r>
            <a:r>
              <a:rPr lang="nl-BE" sz="1600" dirty="0" err="1">
                <a:solidFill>
                  <a:schemeClr val="bg1"/>
                </a:solidFill>
              </a:rPr>
              <a:t>outcomes</a:t>
            </a:r>
            <a:r>
              <a:rPr lang="nl-BE" sz="1600" dirty="0">
                <a:solidFill>
                  <a:schemeClr val="bg1"/>
                </a:solidFill>
              </a:rPr>
              <a:t> </a:t>
            </a:r>
            <a:r>
              <a:rPr lang="nl-BE" sz="1600" dirty="0" err="1">
                <a:solidFill>
                  <a:schemeClr val="bg1"/>
                </a:solidFill>
              </a:rPr>
              <a:t>algorithmic</a:t>
            </a:r>
            <a:r>
              <a:rPr lang="nl-BE" sz="1600" dirty="0">
                <a:solidFill>
                  <a:schemeClr val="bg1"/>
                </a:solidFill>
              </a:rPr>
              <a:t> </a:t>
            </a:r>
            <a:r>
              <a:rPr lang="nl-BE" sz="1600" dirty="0" err="1">
                <a:solidFill>
                  <a:schemeClr val="bg1"/>
                </a:solidFill>
              </a:rPr>
              <a:t>differentiation</a:t>
            </a:r>
            <a:r>
              <a:rPr lang="nl-BE" sz="1600" dirty="0">
                <a:solidFill>
                  <a:schemeClr val="bg1"/>
                </a:solidFill>
              </a:rPr>
              <a:t>/</a:t>
            </a:r>
            <a:r>
              <a:rPr lang="nl-BE" sz="1600" dirty="0" err="1">
                <a:solidFill>
                  <a:schemeClr val="bg1"/>
                </a:solidFill>
              </a:rPr>
              <a:t>decision</a:t>
            </a:r>
            <a:r>
              <a:rPr lang="nl-BE" sz="1600" dirty="0">
                <a:solidFill>
                  <a:schemeClr val="bg1"/>
                </a:solidFill>
              </a:rPr>
              <a:t>-making </a:t>
            </a:r>
          </a:p>
          <a:p>
            <a:pPr marL="214313" indent="-214313">
              <a:buFont typeface="Arial" panose="020B0604020202020204" pitchFamily="34" charset="0"/>
              <a:buChar char="•"/>
            </a:pPr>
            <a:r>
              <a:rPr lang="nl-BE" sz="1600" dirty="0">
                <a:solidFill>
                  <a:schemeClr val="bg1"/>
                </a:solidFill>
              </a:rPr>
              <a:t>Open-</a:t>
            </a:r>
            <a:r>
              <a:rPr lang="nl-BE" sz="1600" dirty="0" err="1">
                <a:solidFill>
                  <a:schemeClr val="bg1"/>
                </a:solidFill>
              </a:rPr>
              <a:t>ended</a:t>
            </a:r>
            <a:r>
              <a:rPr lang="nl-BE" sz="1600" dirty="0">
                <a:solidFill>
                  <a:schemeClr val="bg1"/>
                </a:solidFill>
              </a:rPr>
              <a:t> </a:t>
            </a:r>
            <a:r>
              <a:rPr lang="nl-BE" sz="1600" dirty="0" err="1">
                <a:solidFill>
                  <a:schemeClr val="bg1"/>
                </a:solidFill>
              </a:rPr>
              <a:t>normative</a:t>
            </a:r>
            <a:r>
              <a:rPr lang="nl-BE" sz="1600" dirty="0">
                <a:solidFill>
                  <a:schemeClr val="bg1"/>
                </a:solidFill>
              </a:rPr>
              <a:t>/</a:t>
            </a:r>
            <a:r>
              <a:rPr lang="nl-BE" sz="1600" dirty="0" err="1">
                <a:solidFill>
                  <a:schemeClr val="bg1"/>
                </a:solidFill>
              </a:rPr>
              <a:t>legal</a:t>
            </a:r>
            <a:r>
              <a:rPr lang="nl-BE" sz="1600" dirty="0">
                <a:solidFill>
                  <a:schemeClr val="bg1"/>
                </a:solidFill>
              </a:rPr>
              <a:t> </a:t>
            </a:r>
            <a:r>
              <a:rPr lang="nl-BE" sz="1600" dirty="0" err="1">
                <a:solidFill>
                  <a:schemeClr val="bg1"/>
                </a:solidFill>
              </a:rPr>
              <a:t>principle</a:t>
            </a:r>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Addresses</a:t>
            </a:r>
            <a:r>
              <a:rPr lang="nl-BE" sz="1600" dirty="0">
                <a:solidFill>
                  <a:schemeClr val="bg1"/>
                </a:solidFill>
              </a:rPr>
              <a:t> </a:t>
            </a:r>
            <a:r>
              <a:rPr lang="nl-BE" sz="1600" dirty="0" err="1">
                <a:solidFill>
                  <a:schemeClr val="bg1"/>
                </a:solidFill>
              </a:rPr>
              <a:t>the</a:t>
            </a:r>
            <a:r>
              <a:rPr lang="nl-BE" sz="1600" dirty="0">
                <a:solidFill>
                  <a:schemeClr val="bg1"/>
                </a:solidFill>
              </a:rPr>
              <a:t> root (</a:t>
            </a:r>
            <a:r>
              <a:rPr lang="nl-BE" sz="1600" dirty="0" err="1">
                <a:solidFill>
                  <a:schemeClr val="bg1"/>
                </a:solidFill>
              </a:rPr>
              <a:t>articulation</a:t>
            </a:r>
            <a:r>
              <a:rPr lang="nl-BE" sz="1600" dirty="0">
                <a:solidFill>
                  <a:schemeClr val="bg1"/>
                </a:solidFill>
              </a:rPr>
              <a:t>) </a:t>
            </a:r>
            <a:r>
              <a:rPr lang="nl-BE" sz="1600" dirty="0" err="1">
                <a:solidFill>
                  <a:schemeClr val="bg1"/>
                </a:solidFill>
              </a:rPr>
              <a:t>problem</a:t>
            </a:r>
            <a:endParaRPr lang="nl-BE" sz="1600" dirty="0">
              <a:solidFill>
                <a:schemeClr val="bg1"/>
              </a:solidFill>
            </a:endParaRPr>
          </a:p>
          <a:p>
            <a:pPr marL="214313" indent="-214313">
              <a:buFont typeface="Arial" panose="020B0604020202020204" pitchFamily="34" charset="0"/>
              <a:buChar char="•"/>
            </a:pPr>
            <a:endParaRPr lang="nl-BE" sz="1350" dirty="0"/>
          </a:p>
          <a:p>
            <a:endParaRPr lang="nl-BE" sz="1350" dirty="0"/>
          </a:p>
          <a:p>
            <a:endParaRPr lang="en-GB" sz="1350" dirty="0"/>
          </a:p>
        </p:txBody>
      </p:sp>
      <p:sp>
        <p:nvSpPr>
          <p:cNvPr id="10" name="TextBox 9"/>
          <p:cNvSpPr txBox="1"/>
          <p:nvPr/>
        </p:nvSpPr>
        <p:spPr>
          <a:xfrm>
            <a:off x="5413049" y="3016283"/>
            <a:ext cx="1449669" cy="584775"/>
          </a:xfrm>
          <a:prstGeom prst="rect">
            <a:avLst/>
          </a:prstGeom>
          <a:noFill/>
        </p:spPr>
        <p:txBody>
          <a:bodyPr wrap="square" rtlCol="0">
            <a:spAutoFit/>
          </a:bodyPr>
          <a:lstStyle/>
          <a:p>
            <a:r>
              <a:rPr lang="nl-BE" sz="1600" b="1" dirty="0" err="1">
                <a:solidFill>
                  <a:schemeClr val="bg1"/>
                </a:solidFill>
              </a:rPr>
              <a:t>Governing</a:t>
            </a:r>
            <a:r>
              <a:rPr lang="nl-BE" sz="1600" b="1" dirty="0">
                <a:solidFill>
                  <a:schemeClr val="bg1"/>
                </a:solidFill>
              </a:rPr>
              <a:t> </a:t>
            </a:r>
            <a:r>
              <a:rPr lang="nl-BE" sz="1600" b="1" dirty="0" err="1">
                <a:solidFill>
                  <a:schemeClr val="bg1"/>
                </a:solidFill>
              </a:rPr>
              <a:t>Algorithms</a:t>
            </a:r>
            <a:endParaRPr lang="en-GB" sz="1600" b="1" dirty="0">
              <a:solidFill>
                <a:schemeClr val="bg1"/>
              </a:solidFill>
            </a:endParaRPr>
          </a:p>
        </p:txBody>
      </p:sp>
    </p:spTree>
    <p:extLst>
      <p:ext uri="{BB962C8B-B14F-4D97-AF65-F5344CB8AC3E}">
        <p14:creationId xmlns:p14="http://schemas.microsoft.com/office/powerpoint/2010/main" val="2873472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4625"/>
            <a:ext cx="11525250" cy="727571"/>
          </a:xfrm>
        </p:spPr>
        <p:txBody>
          <a:bodyPr>
            <a:noAutofit/>
          </a:bodyPr>
          <a:lstStyle/>
          <a:p>
            <a:pPr algn="just"/>
            <a:r>
              <a:rPr lang="en-US" sz="2000" dirty="0"/>
              <a:t>Art. </a:t>
            </a:r>
            <a:r>
              <a:rPr lang="en-US" sz="2000" dirty="0" smtClean="0"/>
              <a:t>14 ECHR </a:t>
            </a:r>
            <a:r>
              <a:rPr lang="en-US" sz="2000" dirty="0"/>
              <a:t>- A Divergent Approach towards Differentiation Grounds </a:t>
            </a:r>
            <a:endParaRPr lang="nl-BE" sz="2000" dirty="0"/>
          </a:p>
        </p:txBody>
      </p:sp>
      <p:sp>
        <p:nvSpPr>
          <p:cNvPr id="6" name="Slide Number Placeholder 5"/>
          <p:cNvSpPr>
            <a:spLocks noGrp="1"/>
          </p:cNvSpPr>
          <p:nvPr>
            <p:ph type="sldNum" sz="quarter" idx="4294967295"/>
          </p:nvPr>
        </p:nvSpPr>
        <p:spPr/>
        <p:txBody>
          <a:bodyPr/>
          <a:lstStyle/>
          <a:p>
            <a:fld id="{B6F15528-21DE-4FAA-801E-634DDDAF4B2B}" type="slidenum">
              <a:rPr lang="en-US" smtClean="0"/>
              <a:pPr/>
              <a:t>11</a:t>
            </a:fld>
            <a:endParaRPr lang="en-US" dirty="0"/>
          </a:p>
        </p:txBody>
      </p:sp>
      <p:graphicFrame>
        <p:nvGraphicFramePr>
          <p:cNvPr id="7" name="Table 6"/>
          <p:cNvGraphicFramePr>
            <a:graphicFrameLocks noGrp="1"/>
          </p:cNvGraphicFramePr>
          <p:nvPr/>
        </p:nvGraphicFramePr>
        <p:xfrm>
          <a:off x="3048000" y="1397000"/>
          <a:ext cx="6096000" cy="7416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638963133"/>
                    </a:ext>
                  </a:extLst>
                </a:gridCol>
                <a:gridCol w="1524000">
                  <a:extLst>
                    <a:ext uri="{9D8B030D-6E8A-4147-A177-3AD203B41FA5}">
                      <a16:colId xmlns:a16="http://schemas.microsoft.com/office/drawing/2014/main" val="2655233999"/>
                    </a:ext>
                  </a:extLst>
                </a:gridCol>
                <a:gridCol w="1524000">
                  <a:extLst>
                    <a:ext uri="{9D8B030D-6E8A-4147-A177-3AD203B41FA5}">
                      <a16:colId xmlns:a16="http://schemas.microsoft.com/office/drawing/2014/main" val="3342436448"/>
                    </a:ext>
                  </a:extLst>
                </a:gridCol>
                <a:gridCol w="1524000">
                  <a:extLst>
                    <a:ext uri="{9D8B030D-6E8A-4147-A177-3AD203B41FA5}">
                      <a16:colId xmlns:a16="http://schemas.microsoft.com/office/drawing/2014/main" val="2084444517"/>
                    </a:ext>
                  </a:extLst>
                </a:gridCol>
              </a:tblGrid>
              <a:tr h="370840">
                <a:tc>
                  <a:txBody>
                    <a:bodyPr/>
                    <a:lstStyle/>
                    <a:p>
                      <a:endParaRPr lang="nl-BE" dirty="0"/>
                    </a:p>
                  </a:txBody>
                  <a:tcPr/>
                </a:tc>
                <a:tc>
                  <a:txBody>
                    <a:bodyPr/>
                    <a:lstStyle/>
                    <a:p>
                      <a:endParaRPr lang="nl-BE" dirty="0"/>
                    </a:p>
                  </a:txBody>
                  <a:tcPr/>
                </a:tc>
                <a:tc>
                  <a:txBody>
                    <a:bodyPr/>
                    <a:lstStyle/>
                    <a:p>
                      <a:endParaRPr lang="nl-BE"/>
                    </a:p>
                  </a:txBody>
                  <a:tcPr/>
                </a:tc>
                <a:tc>
                  <a:txBody>
                    <a:bodyPr/>
                    <a:lstStyle/>
                    <a:p>
                      <a:endParaRPr lang="nl-BE" dirty="0"/>
                    </a:p>
                  </a:txBody>
                  <a:tcPr/>
                </a:tc>
                <a:extLst>
                  <a:ext uri="{0D108BD9-81ED-4DB2-BD59-A6C34878D82A}">
                    <a16:rowId xmlns:a16="http://schemas.microsoft.com/office/drawing/2014/main" val="1093848489"/>
                  </a:ext>
                </a:extLst>
              </a:tr>
              <a:tr h="370840">
                <a:tc>
                  <a:txBody>
                    <a:bodyPr/>
                    <a:lstStyle/>
                    <a:p>
                      <a:endParaRPr lang="nl-BE"/>
                    </a:p>
                  </a:txBody>
                  <a:tcPr/>
                </a:tc>
                <a:tc>
                  <a:txBody>
                    <a:bodyPr/>
                    <a:lstStyle/>
                    <a:p>
                      <a:endParaRPr lang="nl-BE"/>
                    </a:p>
                  </a:txBody>
                  <a:tcPr/>
                </a:tc>
                <a:tc>
                  <a:txBody>
                    <a:bodyPr/>
                    <a:lstStyle/>
                    <a:p>
                      <a:endParaRPr lang="nl-BE"/>
                    </a:p>
                  </a:txBody>
                  <a:tcPr/>
                </a:tc>
                <a:tc>
                  <a:txBody>
                    <a:bodyPr/>
                    <a:lstStyle/>
                    <a:p>
                      <a:endParaRPr lang="nl-BE" dirty="0"/>
                    </a:p>
                  </a:txBody>
                  <a:tcPr/>
                </a:tc>
                <a:extLst>
                  <a:ext uri="{0D108BD9-81ED-4DB2-BD59-A6C34878D82A}">
                    <a16:rowId xmlns:a16="http://schemas.microsoft.com/office/drawing/2014/main" val="423753970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94996377"/>
              </p:ext>
            </p:extLst>
          </p:nvPr>
        </p:nvGraphicFramePr>
        <p:xfrm>
          <a:off x="1" y="772196"/>
          <a:ext cx="12191998" cy="6385062"/>
        </p:xfrm>
        <a:graphic>
          <a:graphicData uri="http://schemas.openxmlformats.org/drawingml/2006/table">
            <a:tbl>
              <a:tblPr firstRow="1" bandRow="1">
                <a:tableStyleId>{5C22544A-7EE6-4342-B048-85BDC9FD1C3A}</a:tableStyleId>
              </a:tblPr>
              <a:tblGrid>
                <a:gridCol w="2253984">
                  <a:extLst>
                    <a:ext uri="{9D8B030D-6E8A-4147-A177-3AD203B41FA5}">
                      <a16:colId xmlns:a16="http://schemas.microsoft.com/office/drawing/2014/main" val="904709701"/>
                    </a:ext>
                  </a:extLst>
                </a:gridCol>
                <a:gridCol w="2561344">
                  <a:extLst>
                    <a:ext uri="{9D8B030D-6E8A-4147-A177-3AD203B41FA5}">
                      <a16:colId xmlns:a16="http://schemas.microsoft.com/office/drawing/2014/main" val="697664261"/>
                    </a:ext>
                  </a:extLst>
                </a:gridCol>
                <a:gridCol w="2510117">
                  <a:extLst>
                    <a:ext uri="{9D8B030D-6E8A-4147-A177-3AD203B41FA5}">
                      <a16:colId xmlns:a16="http://schemas.microsoft.com/office/drawing/2014/main" val="1648133861"/>
                    </a:ext>
                  </a:extLst>
                </a:gridCol>
                <a:gridCol w="2428153">
                  <a:extLst>
                    <a:ext uri="{9D8B030D-6E8A-4147-A177-3AD203B41FA5}">
                      <a16:colId xmlns:a16="http://schemas.microsoft.com/office/drawing/2014/main" val="2188546809"/>
                    </a:ext>
                  </a:extLst>
                </a:gridCol>
                <a:gridCol w="2438400">
                  <a:extLst>
                    <a:ext uri="{9D8B030D-6E8A-4147-A177-3AD203B41FA5}">
                      <a16:colId xmlns:a16="http://schemas.microsoft.com/office/drawing/2014/main" val="1544701798"/>
                    </a:ext>
                  </a:extLst>
                </a:gridCol>
              </a:tblGrid>
              <a:tr h="807222">
                <a:tc>
                  <a:txBody>
                    <a:bodyPr/>
                    <a:lstStyle/>
                    <a:p>
                      <a:r>
                        <a:rPr lang="en-US" sz="1800" dirty="0">
                          <a:solidFill>
                            <a:schemeClr val="tx1"/>
                          </a:solidFill>
                        </a:rPr>
                        <a:t>Engel/Rasmussen (1970’s)</a:t>
                      </a:r>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Carson/Clift (2010)</a:t>
                      </a:r>
                      <a:endParaRPr lang="nl-BE" sz="1800" dirty="0">
                        <a:solidFill>
                          <a:schemeClr val="tx1"/>
                        </a:solidFill>
                      </a:endParaRPr>
                    </a:p>
                    <a:p>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tx1"/>
                          </a:solidFill>
                          <a:latin typeface="+mn-lt"/>
                          <a:ea typeface="+mn-ea"/>
                          <a:cs typeface="+mn-cs"/>
                        </a:rPr>
                        <a:t>Springett</a:t>
                      </a:r>
                      <a:r>
                        <a:rPr lang="en-US" sz="1800" b="1" kern="1200" dirty="0">
                          <a:solidFill>
                            <a:schemeClr val="tx1"/>
                          </a:solidFill>
                          <a:latin typeface="+mn-lt"/>
                          <a:ea typeface="+mn-ea"/>
                          <a:cs typeface="+mn-cs"/>
                        </a:rPr>
                        <a:t>/</a:t>
                      </a:r>
                      <a:r>
                        <a:rPr lang="en-US" sz="1800" b="1" kern="1200" dirty="0" err="1">
                          <a:solidFill>
                            <a:schemeClr val="tx1"/>
                          </a:solidFill>
                          <a:latin typeface="+mn-lt"/>
                          <a:ea typeface="+mn-ea"/>
                          <a:cs typeface="+mn-cs"/>
                        </a:rPr>
                        <a:t>Peterka</a:t>
                      </a:r>
                      <a:r>
                        <a:rPr lang="en-US" sz="1800" b="1" kern="1200" dirty="0">
                          <a:solidFill>
                            <a:schemeClr val="tx1"/>
                          </a:solidFill>
                          <a:latin typeface="+mn-lt"/>
                          <a:ea typeface="+mn-ea"/>
                          <a:cs typeface="+mn-cs"/>
                        </a:rPr>
                        <a:t> (2010)</a:t>
                      </a:r>
                      <a:endParaRPr lang="nl-BE"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800" dirty="0" err="1">
                          <a:solidFill>
                            <a:schemeClr val="tx1"/>
                          </a:solidFill>
                        </a:rPr>
                        <a:t>Molla</a:t>
                      </a:r>
                      <a:r>
                        <a:rPr lang="en-US" sz="1800" dirty="0">
                          <a:solidFill>
                            <a:schemeClr val="tx1"/>
                          </a:solidFill>
                        </a:rPr>
                        <a:t> </a:t>
                      </a:r>
                      <a:r>
                        <a:rPr lang="en-US" sz="1800" dirty="0" err="1">
                          <a:solidFill>
                            <a:schemeClr val="tx1"/>
                          </a:solidFill>
                        </a:rPr>
                        <a:t>Sali</a:t>
                      </a:r>
                      <a:r>
                        <a:rPr lang="en-US" sz="1800" dirty="0">
                          <a:solidFill>
                            <a:schemeClr val="tx1"/>
                          </a:solidFill>
                        </a:rPr>
                        <a:t>/Fabian (2018/2017)</a:t>
                      </a:r>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800" dirty="0">
                          <a:solidFill>
                            <a:schemeClr val="tx1"/>
                          </a:solidFill>
                        </a:rPr>
                        <a:t>Big Brother Watch (2018)</a:t>
                      </a:r>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886064931"/>
                  </a:ext>
                </a:extLst>
              </a:tr>
              <a:tr h="5352005">
                <a:tc>
                  <a:txBody>
                    <a:bodyPr/>
                    <a:lstStyle/>
                    <a:p>
                      <a:pPr algn="just"/>
                      <a:r>
                        <a:rPr lang="en-US" sz="1800" b="0" dirty="0"/>
                        <a:t>DG are </a:t>
                      </a:r>
                      <a:r>
                        <a:rPr lang="en-US" sz="1800" b="1" dirty="0"/>
                        <a:t>Illustrative </a:t>
                      </a:r>
                      <a:r>
                        <a:rPr lang="en-US" sz="1800" dirty="0"/>
                        <a:t>and not </a:t>
                      </a:r>
                      <a:r>
                        <a:rPr lang="en-US" sz="1800" b="1" dirty="0"/>
                        <a:t>exhaustive</a:t>
                      </a:r>
                      <a:r>
                        <a:rPr lang="en-US" sz="1800" dirty="0"/>
                        <a:t>, shown by the words </a:t>
                      </a:r>
                      <a:r>
                        <a:rPr lang="en-US" sz="1800" b="1" dirty="0"/>
                        <a:t>"any ground such as“</a:t>
                      </a:r>
                      <a:r>
                        <a:rPr lang="en-US" sz="1800" dirty="0"/>
                        <a:t>. </a:t>
                      </a:r>
                    </a:p>
                    <a:p>
                      <a:pPr algn="just"/>
                      <a:endParaRPr lang="en-US" sz="1800" dirty="0"/>
                    </a:p>
                    <a:p>
                      <a:pPr algn="just"/>
                      <a:r>
                        <a:rPr lang="en-US" sz="1800" dirty="0"/>
                        <a:t>The word </a:t>
                      </a:r>
                      <a:r>
                        <a:rPr lang="en-US" sz="1800" b="1" dirty="0"/>
                        <a:t>"status" </a:t>
                      </a:r>
                      <a:r>
                        <a:rPr lang="en-US" sz="1800" dirty="0"/>
                        <a:t>is </a:t>
                      </a:r>
                      <a:r>
                        <a:rPr lang="en-US" sz="1800" b="1" dirty="0"/>
                        <a:t>wide</a:t>
                      </a:r>
                      <a:r>
                        <a:rPr lang="en-US" sz="1800" b="0" dirty="0"/>
                        <a:t> enough </a:t>
                      </a:r>
                      <a:r>
                        <a:rPr lang="en-US" sz="1800" dirty="0"/>
                        <a:t>to (seemingly) include other grounds. </a:t>
                      </a:r>
                      <a:endParaRPr lang="nl-B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just" defTabSz="914400" rtl="0" eaLnBrk="1" latinLnBrk="0" hangingPunct="1"/>
                      <a:r>
                        <a:rPr lang="en-US" sz="1800" dirty="0"/>
                        <a:t>DG based    on </a:t>
                      </a:r>
                      <a:r>
                        <a:rPr lang="en-US" sz="1800" b="1" dirty="0"/>
                        <a:t>identifiable,  objective or    personal characteristics</a:t>
                      </a:r>
                      <a:r>
                        <a:rPr lang="en-US" sz="1800" dirty="0"/>
                        <a:t>, or  “status”, </a:t>
                      </a:r>
                      <a:r>
                        <a:rPr lang="en-US" sz="1800" b="1" dirty="0"/>
                        <a:t>by  which  persons  or  groups</a:t>
                      </a:r>
                      <a:r>
                        <a:rPr lang="en-US" sz="1800" dirty="0"/>
                        <a:t>  of  persons  are </a:t>
                      </a:r>
                      <a:r>
                        <a:rPr lang="en-US" sz="1800" b="1" dirty="0"/>
                        <a:t>distinguishable</a:t>
                      </a:r>
                      <a:r>
                        <a:rPr lang="en-US" sz="1800" dirty="0"/>
                        <a:t>.</a:t>
                      </a:r>
                      <a:endParaRPr lang="en-US" sz="1800" baseline="0" dirty="0"/>
                    </a:p>
                    <a:p>
                      <a:pPr marL="0" algn="just" defTabSz="914400" rtl="0" eaLnBrk="1" latinLnBrk="0" hangingPunct="1"/>
                      <a:endParaRPr lang="en-US" sz="1800" kern="1200" dirty="0">
                        <a:solidFill>
                          <a:schemeClr val="dk1"/>
                        </a:solidFill>
                        <a:latin typeface="+mn-lt"/>
                        <a:ea typeface="+mn-ea"/>
                        <a:cs typeface="+mn-cs"/>
                      </a:endParaRPr>
                    </a:p>
                    <a:p>
                      <a:pPr marL="0" algn="just" defTabSz="914400" rtl="0" eaLnBrk="1" latinLnBrk="0" hangingPunct="1"/>
                      <a:r>
                        <a:rPr lang="en-US" sz="1800" kern="1200" dirty="0">
                          <a:solidFill>
                            <a:schemeClr val="dk1"/>
                          </a:solidFill>
                          <a:latin typeface="+mn-lt"/>
                          <a:ea typeface="+mn-ea"/>
                          <a:cs typeface="+mn-cs"/>
                        </a:rPr>
                        <a:t>A distinction needs to be based on a </a:t>
                      </a:r>
                      <a:r>
                        <a:rPr lang="en-US" sz="1800" b="1" kern="1200" dirty="0">
                          <a:solidFill>
                            <a:schemeClr val="dk1"/>
                          </a:solidFill>
                          <a:latin typeface="+mn-lt"/>
                          <a:ea typeface="+mn-ea"/>
                          <a:cs typeface="+mn-cs"/>
                        </a:rPr>
                        <a:t>“personal”</a:t>
                      </a:r>
                      <a:r>
                        <a:rPr lang="en-US" sz="1800" b="1" kern="1200" baseline="0" dirty="0">
                          <a:solidFill>
                            <a:schemeClr val="dk1"/>
                          </a:solidFill>
                          <a:latin typeface="+mn-lt"/>
                          <a:ea typeface="+mn-ea"/>
                          <a:cs typeface="+mn-cs"/>
                        </a:rPr>
                        <a:t> </a:t>
                      </a:r>
                      <a:r>
                        <a:rPr lang="en-US" sz="1800" b="1" kern="1200" dirty="0">
                          <a:solidFill>
                            <a:schemeClr val="dk1"/>
                          </a:solidFill>
                          <a:latin typeface="+mn-lt"/>
                          <a:ea typeface="+mn-ea"/>
                          <a:cs typeface="+mn-cs"/>
                        </a:rPr>
                        <a:t>characteristic,</a:t>
                      </a:r>
                      <a:r>
                        <a:rPr lang="en-US" sz="1800" b="0" kern="1200" baseline="0" dirty="0">
                          <a:solidFill>
                            <a:schemeClr val="dk1"/>
                          </a:solidFill>
                          <a:latin typeface="+mn-lt"/>
                          <a:ea typeface="+mn-ea"/>
                          <a:cs typeface="+mn-cs"/>
                        </a:rPr>
                        <a:t> which does </a:t>
                      </a:r>
                      <a:r>
                        <a:rPr lang="en-US" sz="1800" b="1" kern="1200" baseline="0" dirty="0">
                          <a:solidFill>
                            <a:schemeClr val="dk1"/>
                          </a:solidFill>
                          <a:latin typeface="+mn-lt"/>
                          <a:ea typeface="+mn-ea"/>
                          <a:cs typeface="+mn-cs"/>
                        </a:rPr>
                        <a:t>not </a:t>
                      </a:r>
                      <a:r>
                        <a:rPr lang="en-US" sz="1800" kern="1200" dirty="0">
                          <a:solidFill>
                            <a:schemeClr val="dk1"/>
                          </a:solidFill>
                          <a:latin typeface="+mn-lt"/>
                          <a:ea typeface="+mn-ea"/>
                          <a:cs typeface="+mn-cs"/>
                        </a:rPr>
                        <a:t>need to be </a:t>
                      </a:r>
                      <a:r>
                        <a:rPr lang="en-US" sz="1800" b="1" kern="1200" dirty="0">
                          <a:solidFill>
                            <a:schemeClr val="dk1"/>
                          </a:solidFill>
                          <a:latin typeface="+mn-lt"/>
                          <a:ea typeface="+mn-ea"/>
                          <a:cs typeface="+mn-cs"/>
                        </a:rPr>
                        <a:t>innate or inherent.</a:t>
                      </a:r>
                      <a:endParaRPr lang="nl-BE" sz="18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DG based on </a:t>
                      </a:r>
                      <a:r>
                        <a:rPr lang="en-US" sz="1800" b="1" kern="1200" dirty="0">
                          <a:solidFill>
                            <a:schemeClr val="dk1"/>
                          </a:solidFill>
                          <a:latin typeface="+mn-lt"/>
                          <a:ea typeface="+mn-ea"/>
                          <a:cs typeface="+mn-cs"/>
                        </a:rPr>
                        <a:t>an innate characteristic which applies from birth</a:t>
                      </a:r>
                      <a:r>
                        <a:rPr lang="en-US" sz="1800" kern="1200" dirty="0">
                          <a:solidFill>
                            <a:schemeClr val="dk1"/>
                          </a:solidFill>
                          <a:latin typeface="+mn-lt"/>
                          <a:ea typeface="+mn-ea"/>
                          <a:cs typeface="+mn-cs"/>
                        </a:rPr>
                        <a:t>, such as “sex”, “race” or “</a:t>
                      </a:r>
                      <a:r>
                        <a:rPr lang="en-US" sz="1800" kern="1200" dirty="0" err="1">
                          <a:solidFill>
                            <a:schemeClr val="dk1"/>
                          </a:solidFill>
                          <a:latin typeface="+mn-lt"/>
                          <a:ea typeface="+mn-ea"/>
                          <a:cs typeface="+mn-cs"/>
                        </a:rPr>
                        <a:t>colour</a:t>
                      </a:r>
                      <a:r>
                        <a:rPr lang="en-US" sz="1800" kern="1200" dirty="0">
                          <a:solidFill>
                            <a:schemeClr val="dk1"/>
                          </a:solidFill>
                          <a:latin typeface="+mn-lt"/>
                          <a:ea typeface="+mn-ea"/>
                          <a:cs typeface="+mn-cs"/>
                        </a:rPr>
                        <a:t>”.</a:t>
                      </a:r>
                    </a:p>
                    <a:p>
                      <a:pPr algn="just"/>
                      <a:endParaRPr lang="en-US" sz="1800" kern="1200" dirty="0">
                        <a:solidFill>
                          <a:schemeClr val="dk1"/>
                        </a:solidFill>
                        <a:latin typeface="+mn-lt"/>
                        <a:ea typeface="+mn-ea"/>
                        <a:cs typeface="+mn-cs"/>
                      </a:endParaRPr>
                    </a:p>
                    <a:p>
                      <a:pPr algn="just"/>
                      <a:r>
                        <a:rPr lang="en-US" sz="1800" kern="1200" dirty="0">
                          <a:solidFill>
                            <a:schemeClr val="dk1"/>
                          </a:solidFill>
                          <a:latin typeface="+mn-lt"/>
                          <a:ea typeface="+mn-ea"/>
                          <a:cs typeface="+mn-cs"/>
                        </a:rPr>
                        <a:t>DG </a:t>
                      </a:r>
                      <a:r>
                        <a:rPr lang="en-US" sz="1800" kern="1200" baseline="0" dirty="0">
                          <a:solidFill>
                            <a:schemeClr val="dk1"/>
                          </a:solidFill>
                          <a:latin typeface="+mn-lt"/>
                          <a:ea typeface="+mn-ea"/>
                          <a:cs typeface="+mn-cs"/>
                        </a:rPr>
                        <a:t>should be based on </a:t>
                      </a:r>
                      <a:r>
                        <a:rPr lang="en-US" sz="1800" b="1" kern="1200" baseline="0" dirty="0">
                          <a:solidFill>
                            <a:schemeClr val="dk1"/>
                          </a:solidFill>
                          <a:latin typeface="+mn-lt"/>
                          <a:ea typeface="+mn-ea"/>
                          <a:cs typeface="+mn-cs"/>
                        </a:rPr>
                        <a:t>grounds analogous or similar to those in Art. 14 </a:t>
                      </a:r>
                      <a:r>
                        <a:rPr lang="en-US" sz="1800" kern="1200" baseline="0" dirty="0">
                          <a:solidFill>
                            <a:schemeClr val="dk1"/>
                          </a:solidFill>
                          <a:latin typeface="+mn-lt"/>
                          <a:ea typeface="+mn-ea"/>
                          <a:cs typeface="+mn-cs"/>
                        </a:rPr>
                        <a:t>ECHR, which r</a:t>
                      </a:r>
                      <a:r>
                        <a:rPr lang="en-US" sz="1800" kern="1200" dirty="0">
                          <a:solidFill>
                            <a:schemeClr val="dk1"/>
                          </a:solidFill>
                          <a:latin typeface="+mn-lt"/>
                          <a:ea typeface="+mn-ea"/>
                          <a:cs typeface="+mn-cs"/>
                        </a:rPr>
                        <a:t>eflect </a:t>
                      </a:r>
                      <a:r>
                        <a:rPr lang="en-US" sz="1800" b="1" kern="1200" dirty="0">
                          <a:solidFill>
                            <a:schemeClr val="dk1"/>
                          </a:solidFill>
                          <a:latin typeface="+mn-lt"/>
                          <a:ea typeface="+mn-ea"/>
                          <a:cs typeface="+mn-cs"/>
                        </a:rPr>
                        <a:t>personal choice </a:t>
                      </a:r>
                      <a:r>
                        <a:rPr lang="en-US" sz="1800" kern="1200" dirty="0">
                          <a:solidFill>
                            <a:schemeClr val="dk1"/>
                          </a:solidFill>
                          <a:latin typeface="+mn-lt"/>
                          <a:ea typeface="+mn-ea"/>
                          <a:cs typeface="+mn-cs"/>
                        </a:rPr>
                        <a:t>as elements of </a:t>
                      </a:r>
                      <a:r>
                        <a:rPr lang="en-US" sz="1800" b="1" kern="1200" dirty="0">
                          <a:solidFill>
                            <a:schemeClr val="dk1"/>
                          </a:solidFill>
                          <a:latin typeface="+mn-lt"/>
                          <a:ea typeface="+mn-ea"/>
                          <a:cs typeface="+mn-cs"/>
                        </a:rPr>
                        <a:t>someone’s personality </a:t>
                      </a:r>
                      <a:r>
                        <a:rPr lang="en-US" sz="1800" kern="1200" dirty="0">
                          <a:solidFill>
                            <a:schemeClr val="dk1"/>
                          </a:solidFill>
                          <a:latin typeface="+mn-lt"/>
                          <a:ea typeface="+mn-ea"/>
                          <a:cs typeface="+mn-cs"/>
                        </a:rPr>
                        <a:t>or on grounds of </a:t>
                      </a:r>
                      <a:r>
                        <a:rPr lang="en-US" sz="1800" b="1" kern="1200" dirty="0">
                          <a:solidFill>
                            <a:schemeClr val="dk1"/>
                          </a:solidFill>
                          <a:latin typeface="+mn-lt"/>
                          <a:ea typeface="+mn-ea"/>
                          <a:cs typeface="+mn-cs"/>
                        </a:rPr>
                        <a:t>personal features in respect of which no choice</a:t>
                      </a:r>
                    </a:p>
                    <a:p>
                      <a:pPr algn="just"/>
                      <a:r>
                        <a:rPr lang="en-US" sz="1800" b="1" kern="1200" dirty="0">
                          <a:solidFill>
                            <a:schemeClr val="dk1"/>
                          </a:solidFill>
                          <a:latin typeface="+mn-lt"/>
                          <a:ea typeface="+mn-ea"/>
                          <a:cs typeface="+mn-cs"/>
                        </a:rPr>
                        <a:t>at all can be made</a:t>
                      </a:r>
                      <a:r>
                        <a:rPr lang="en-US" sz="1800" kern="1200" dirty="0">
                          <a:solidFill>
                            <a:schemeClr val="dk1"/>
                          </a:solidFill>
                          <a:latin typeface="+mn-lt"/>
                          <a:ea typeface="+mn-ea"/>
                          <a:cs typeface="+mn-cs"/>
                        </a:rPr>
                        <a:t>.</a:t>
                      </a:r>
                    </a:p>
                    <a:p>
                      <a:endParaRPr lang="nl-B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just"/>
                      <a:r>
                        <a:rPr lang="en-US" sz="1800" dirty="0"/>
                        <a:t>DG based on an </a:t>
                      </a:r>
                      <a:r>
                        <a:rPr lang="en-US" sz="1800" b="1" dirty="0"/>
                        <a:t>identifiable</a:t>
                      </a:r>
                    </a:p>
                    <a:p>
                      <a:pPr algn="just"/>
                      <a:r>
                        <a:rPr lang="en-US" sz="1800" b="1" dirty="0"/>
                        <a:t>characteristic</a:t>
                      </a:r>
                      <a:r>
                        <a:rPr lang="en-US" sz="1800" dirty="0"/>
                        <a:t>,</a:t>
                      </a:r>
                      <a:r>
                        <a:rPr lang="en-US" sz="1800" baseline="0" dirty="0"/>
                        <a:t> o</a:t>
                      </a:r>
                      <a:r>
                        <a:rPr lang="en-US" sz="1800" dirty="0"/>
                        <a:t>r ‘</a:t>
                      </a:r>
                      <a:r>
                        <a:rPr lang="en-US" sz="1800" b="1" dirty="0"/>
                        <a:t>status’, </a:t>
                      </a:r>
                      <a:r>
                        <a:rPr lang="en-US" sz="1800" dirty="0"/>
                        <a:t>are capable of amounting to discrimination.</a:t>
                      </a:r>
                    </a:p>
                    <a:p>
                      <a:pPr algn="just"/>
                      <a:endParaRPr lang="en-US" sz="1800" dirty="0"/>
                    </a:p>
                    <a:p>
                      <a:pPr algn="just"/>
                      <a:r>
                        <a:rPr lang="en-US" sz="1800" dirty="0"/>
                        <a:t>“Status” has </a:t>
                      </a:r>
                      <a:r>
                        <a:rPr lang="en-US" sz="1800" b="1" dirty="0"/>
                        <a:t>a wide meaning in its case-law, not</a:t>
                      </a:r>
                      <a:r>
                        <a:rPr lang="en-US" sz="1800" b="1" baseline="0" dirty="0"/>
                        <a:t> </a:t>
                      </a:r>
                      <a:r>
                        <a:rPr lang="en-US" sz="1800" b="1" dirty="0"/>
                        <a:t>limited to characteristics which are personal in the sense that they are innate or inherent</a:t>
                      </a:r>
                      <a:endParaRPr lang="nl-B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aseline="0" dirty="0"/>
                        <a:t>DG where </a:t>
                      </a:r>
                      <a:r>
                        <a:rPr lang="en-US" sz="1800" b="1" baseline="0" dirty="0"/>
                        <a:t>differences </a:t>
                      </a:r>
                      <a:r>
                        <a:rPr lang="en-US" sz="1800" b="1" dirty="0"/>
                        <a:t>in treatment</a:t>
                      </a:r>
                      <a:r>
                        <a:rPr lang="en-US" sz="1800" b="1" baseline="0" dirty="0"/>
                        <a:t> can be</a:t>
                      </a:r>
                      <a:r>
                        <a:rPr lang="en-US" sz="1800" b="1" dirty="0"/>
                        <a:t> explained in terms of personal characteristics.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i="1" baseline="0" dirty="0"/>
                    </a:p>
                    <a:p>
                      <a:pPr algn="just"/>
                      <a:r>
                        <a:rPr lang="en-US" sz="1800" i="1" baseline="0" dirty="0"/>
                        <a:t>In </a:t>
                      </a:r>
                      <a:r>
                        <a:rPr lang="en-US" sz="1800" i="1" baseline="0" dirty="0" err="1"/>
                        <a:t>casu</a:t>
                      </a:r>
                      <a:r>
                        <a:rPr lang="en-US" sz="1800" i="1" baseline="0" dirty="0"/>
                        <a:t> </a:t>
                      </a:r>
                      <a:r>
                        <a:rPr lang="en-US" sz="1800" i="0" baseline="0" dirty="0"/>
                        <a:t>geographic location </a:t>
                      </a:r>
                      <a:r>
                        <a:rPr lang="en-US" sz="1800" dirty="0"/>
                        <a:t>is not a relevant difference in treatment for the purposes of Article 14 ECHR.</a:t>
                      </a:r>
                      <a:endParaRPr lang="nl-B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37483911"/>
                  </a:ext>
                </a:extLst>
              </a:tr>
            </a:tbl>
          </a:graphicData>
        </a:graphic>
      </p:graphicFrame>
    </p:spTree>
    <p:extLst>
      <p:ext uri="{BB962C8B-B14F-4D97-AF65-F5344CB8AC3E}">
        <p14:creationId xmlns:p14="http://schemas.microsoft.com/office/powerpoint/2010/main" val="1543178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5460" y="1764792"/>
            <a:ext cx="8534400" cy="3615267"/>
          </a:xfrm>
        </p:spPr>
        <p:txBody>
          <a:bodyPr>
            <a:normAutofit/>
          </a:bodyPr>
          <a:lstStyle/>
          <a:p>
            <a:pPr algn="just"/>
            <a:r>
              <a:rPr lang="en-US" dirty="0">
                <a:solidFill>
                  <a:schemeClr val="bg1"/>
                </a:solidFill>
              </a:rPr>
              <a:t>In light of </a:t>
            </a:r>
            <a:r>
              <a:rPr lang="en-US" dirty="0" smtClean="0">
                <a:solidFill>
                  <a:schemeClr val="bg1"/>
                </a:solidFill>
              </a:rPr>
              <a:t>technological uncertainty</a:t>
            </a:r>
            <a:r>
              <a:rPr lang="en-US" dirty="0">
                <a:solidFill>
                  <a:schemeClr val="bg1"/>
                </a:solidFill>
              </a:rPr>
              <a:t>, algorithmic governance might be best served with a fluent concept like fairness, which, like the technology it seeks to assess, can be subject to a periodic re-evaluation.</a:t>
            </a:r>
          </a:p>
          <a:p>
            <a:endParaRPr lang="en-US" dirty="0">
              <a:solidFill>
                <a:schemeClr val="bg1"/>
              </a:solidFill>
            </a:endParaRPr>
          </a:p>
          <a:p>
            <a:pPr lvl="1"/>
            <a:r>
              <a:rPr lang="en-US" dirty="0">
                <a:solidFill>
                  <a:schemeClr val="bg1"/>
                </a:solidFill>
              </a:rPr>
              <a:t>Fairness in Data Protection has a meaning distinct from Fairness in Social Justice, but </a:t>
            </a:r>
          </a:p>
          <a:p>
            <a:pPr lvl="1"/>
            <a:r>
              <a:rPr lang="en-US" dirty="0" smtClean="0">
                <a:solidFill>
                  <a:schemeClr val="bg1"/>
                </a:solidFill>
              </a:rPr>
              <a:t>The idea that data processing should be “fair”, could </a:t>
            </a:r>
            <a:r>
              <a:rPr lang="en-US" dirty="0">
                <a:solidFill>
                  <a:schemeClr val="bg1"/>
                </a:solidFill>
              </a:rPr>
              <a:t>be interpreted in function, or in light, of social justice. </a:t>
            </a:r>
          </a:p>
          <a:p>
            <a:pPr lvl="1"/>
            <a:endParaRPr lang="nl-BE" dirty="0"/>
          </a:p>
        </p:txBody>
      </p:sp>
    </p:spTree>
    <p:extLst>
      <p:ext uri="{BB962C8B-B14F-4D97-AF65-F5344CB8AC3E}">
        <p14:creationId xmlns:p14="http://schemas.microsoft.com/office/powerpoint/2010/main" val="306323255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379E5B-3762-0646-93C6-8C413EED5FB5}"/>
              </a:ext>
            </a:extLst>
          </p:cNvPr>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buClr>
                <a:prstClr val="white"/>
              </a:buClr>
            </a:pP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2. Fairness, Data Protection and the fair balancing of rights and interests in EU constitutional law  </a:t>
            </a:r>
            <a:endParaRPr kumimoji="0" lang="nl-BE" sz="3200" b="0" i="0" u="none" strike="noStrike" kern="1200" cap="none" spc="0" normalizeH="0" baseline="0" noProof="0" dirty="0">
              <a:ln>
                <a:noFill/>
              </a:ln>
              <a:solidFill>
                <a:schemeClr val="bg2"/>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2675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96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55A0E37-7257-417A-961D-B0920E5EF31E}"/>
              </a:ext>
            </a:extLst>
          </p:cNvPr>
          <p:cNvSpPr txBox="1">
            <a:spLocks/>
          </p:cNvSpPr>
          <p:nvPr/>
        </p:nvSpPr>
        <p:spPr>
          <a:xfrm>
            <a:off x="290052" y="382271"/>
            <a:ext cx="8993648" cy="121666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GB"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rPr>
              <a:t>The Charter of Fundamental Rights of the European Union</a:t>
            </a:r>
            <a:endParaRPr kumimoji="0" lang="nl-BE"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Freeform 4">
            <a:extLst>
              <a:ext uri="{FF2B5EF4-FFF2-40B4-BE49-F238E27FC236}">
                <a16:creationId xmlns:a16="http://schemas.microsoft.com/office/drawing/2014/main" id="{526A5099-B5BC-DC4B-BFE6-9C502DB80084}"/>
              </a:ext>
            </a:extLst>
          </p:cNvPr>
          <p:cNvSpPr>
            <a:spLocks/>
          </p:cNvSpPr>
          <p:nvPr/>
        </p:nvSpPr>
        <p:spPr bwMode="auto">
          <a:xfrm>
            <a:off x="3390900" y="608013"/>
            <a:ext cx="33338" cy="0"/>
          </a:xfrm>
          <a:custGeom>
            <a:avLst/>
            <a:gdLst>
              <a:gd name="T0" fmla="*/ 0 w 53"/>
              <a:gd name="T1" fmla="*/ 0 h 20"/>
              <a:gd name="T2" fmla="*/ 33020 w 53"/>
              <a:gd name="T3" fmla="*/ 0 h 20"/>
              <a:gd name="T4" fmla="*/ 0 60000 65536"/>
              <a:gd name="T5" fmla="*/ 0 60000 65536"/>
            </a:gdLst>
            <a:ahLst/>
            <a:cxnLst>
              <a:cxn ang="T4">
                <a:pos x="T0" y="T1"/>
              </a:cxn>
              <a:cxn ang="T5">
                <a:pos x="T2" y="T3"/>
              </a:cxn>
            </a:cxnLst>
            <a:rect l="0" t="0" r="r" b="b"/>
            <a:pathLst>
              <a:path w="53" h="20">
                <a:moveTo>
                  <a:pt x="0" y="0"/>
                </a:moveTo>
                <a:lnTo>
                  <a:pt x="53" y="0"/>
                </a:lnTo>
              </a:path>
            </a:pathLst>
          </a:custGeom>
          <a:noFill/>
          <a:ln w="6096">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pic>
        <p:nvPicPr>
          <p:cNvPr id="4" name="Picture 3">
            <a:extLst>
              <a:ext uri="{FF2B5EF4-FFF2-40B4-BE49-F238E27FC236}">
                <a16:creationId xmlns:a16="http://schemas.microsoft.com/office/drawing/2014/main" id="{C2E980D4-9348-714D-A34F-9B756E33E696}"/>
              </a:ext>
            </a:extLst>
          </p:cNvPr>
          <p:cNvPicPr>
            <a:picLocks noChangeAspect="1"/>
          </p:cNvPicPr>
          <p:nvPr/>
        </p:nvPicPr>
        <p:blipFill>
          <a:blip r:embed="rId2"/>
          <a:stretch>
            <a:fillRect/>
          </a:stretch>
        </p:blipFill>
        <p:spPr>
          <a:xfrm>
            <a:off x="1663700" y="1373187"/>
            <a:ext cx="8864600" cy="4876800"/>
          </a:xfrm>
          <a:prstGeom prst="rect">
            <a:avLst/>
          </a:prstGeom>
        </p:spPr>
      </p:pic>
    </p:spTree>
    <p:extLst>
      <p:ext uri="{BB962C8B-B14F-4D97-AF65-F5344CB8AC3E}">
        <p14:creationId xmlns:p14="http://schemas.microsoft.com/office/powerpoint/2010/main" val="85456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93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496527" y="791140"/>
            <a:ext cx="10861654" cy="14416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US"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rPr>
              <a:t>Data protection fairness, the Charter and the ‘essence’ of the right to data protection</a:t>
            </a:r>
            <a:endParaRPr kumimoji="0" lang="nl-BE"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290050" y="2126973"/>
            <a:ext cx="11519730" cy="3727637"/>
          </a:xfrm>
        </p:spPr>
        <p:txBody>
          <a:bodyPr anchor="t">
            <a:noAutofit/>
          </a:bodyPr>
          <a:lstStyle/>
          <a:p>
            <a:pPr marL="457200" lvl="1" indent="0">
              <a:buNone/>
            </a:pPr>
            <a:r>
              <a:rPr lang="en-US" sz="2000" b="1" dirty="0">
                <a:solidFill>
                  <a:schemeClr val="bg1"/>
                </a:solidFill>
                <a:ea typeface="Tahoma" panose="020B0604030504040204" pitchFamily="34" charset="0"/>
                <a:cs typeface="Tahoma" panose="020B0604030504040204" pitchFamily="34" charset="0"/>
              </a:rPr>
              <a:t> </a:t>
            </a:r>
            <a:r>
              <a:rPr lang="en-US" sz="2000" dirty="0">
                <a:solidFill>
                  <a:schemeClr val="bg1"/>
                </a:solidFill>
                <a:ea typeface="Tahoma" panose="020B0604030504040204" pitchFamily="34" charset="0"/>
                <a:cs typeface="Tahoma" panose="020B0604030504040204" pitchFamily="34" charset="0"/>
              </a:rPr>
              <a:t>Limitations on rights and freedoms</a:t>
            </a:r>
          </a:p>
          <a:p>
            <a:pPr lvl="1"/>
            <a:r>
              <a:rPr lang="en-US" sz="2000" dirty="0">
                <a:solidFill>
                  <a:schemeClr val="bg1"/>
                </a:solidFill>
                <a:ea typeface="Tahoma" panose="020B0604030504040204" pitchFamily="34" charset="0"/>
                <a:cs typeface="Tahoma" panose="020B0604030504040204" pitchFamily="34" charset="0"/>
              </a:rPr>
              <a:t>Article 52(1) – ‘Any limitation on the exercise of the rights and freedoms </a:t>
            </a:r>
            <a:r>
              <a:rPr lang="en-US" sz="2000" dirty="0" err="1">
                <a:solidFill>
                  <a:schemeClr val="bg1"/>
                </a:solidFill>
                <a:ea typeface="Tahoma" panose="020B0604030504040204" pitchFamily="34" charset="0"/>
                <a:cs typeface="Tahoma" panose="020B0604030504040204" pitchFamily="34" charset="0"/>
              </a:rPr>
              <a:t>recognised</a:t>
            </a:r>
            <a:r>
              <a:rPr lang="en-US" sz="2000" dirty="0">
                <a:solidFill>
                  <a:schemeClr val="bg1"/>
                </a:solidFill>
                <a:ea typeface="Tahoma" panose="020B0604030504040204" pitchFamily="34" charset="0"/>
                <a:cs typeface="Tahoma" panose="020B0604030504040204" pitchFamily="34" charset="0"/>
              </a:rPr>
              <a:t> by this Charter must be provided for by law and respect the essence of those rights and freedoms. Subject to the principle of proportionality, limitations may be made only if they are necessary and genuinely meet objectives of general interest </a:t>
            </a:r>
            <a:r>
              <a:rPr lang="en-US" sz="2000" dirty="0" err="1">
                <a:solidFill>
                  <a:schemeClr val="bg1"/>
                </a:solidFill>
                <a:ea typeface="Tahoma" panose="020B0604030504040204" pitchFamily="34" charset="0"/>
                <a:cs typeface="Tahoma" panose="020B0604030504040204" pitchFamily="34" charset="0"/>
              </a:rPr>
              <a:t>recognised</a:t>
            </a:r>
            <a:r>
              <a:rPr lang="en-US" sz="2000" dirty="0">
                <a:solidFill>
                  <a:schemeClr val="bg1"/>
                </a:solidFill>
                <a:ea typeface="Tahoma" panose="020B0604030504040204" pitchFamily="34" charset="0"/>
                <a:cs typeface="Tahoma" panose="020B0604030504040204" pitchFamily="34" charset="0"/>
              </a:rPr>
              <a:t> by the Union or the need to protect the rights and freedoms of others. </a:t>
            </a:r>
          </a:p>
          <a:p>
            <a:pPr lvl="1"/>
            <a:r>
              <a:rPr lang="en-US" sz="2000" dirty="0">
                <a:solidFill>
                  <a:schemeClr val="bg1"/>
                </a:solidFill>
                <a:ea typeface="Tahoma" panose="020B0604030504040204" pitchFamily="34" charset="0"/>
                <a:cs typeface="Tahoma" panose="020B0604030504040204" pitchFamily="34" charset="0"/>
              </a:rPr>
              <a:t>What is the essence of the right to data protection?</a:t>
            </a:r>
          </a:p>
        </p:txBody>
      </p:sp>
    </p:spTree>
    <p:extLst>
      <p:ext uri="{BB962C8B-B14F-4D97-AF65-F5344CB8AC3E}">
        <p14:creationId xmlns:p14="http://schemas.microsoft.com/office/powerpoint/2010/main" val="295186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93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437534" y="644600"/>
            <a:ext cx="7681131" cy="11095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GB"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rPr>
              <a:t>What is the essence of the right to data protection?</a:t>
            </a:r>
            <a:endParaRPr kumimoji="0" lang="nl-BE"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197E82EC-6708-3447-B7B4-4D645F0D382D}"/>
              </a:ext>
            </a:extLst>
          </p:cNvPr>
          <p:cNvSpPr txBox="1"/>
          <p:nvPr/>
        </p:nvSpPr>
        <p:spPr>
          <a:xfrm>
            <a:off x="675860" y="1872126"/>
            <a:ext cx="1121133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bg1"/>
                </a:solidFill>
                <a:effectLst/>
                <a:uLnTx/>
                <a:uFillTx/>
                <a:latin typeface="Century Gothic" panose="020B0502020202020204"/>
                <a:ea typeface="+mn-ea"/>
                <a:cs typeface="+mn-cs"/>
              </a:rPr>
              <a:t>Fuster</a:t>
            </a: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 and </a:t>
            </a:r>
            <a:r>
              <a:rPr kumimoji="0" lang="en-US" sz="2000" b="0" i="0" u="none" strike="noStrike" kern="1200" cap="none" spc="0" normalizeH="0" baseline="0" noProof="0" dirty="0" err="1">
                <a:ln>
                  <a:noFill/>
                </a:ln>
                <a:solidFill>
                  <a:schemeClr val="bg1"/>
                </a:solidFill>
                <a:effectLst/>
                <a:uLnTx/>
                <a:uFillTx/>
                <a:latin typeface="Century Gothic" panose="020B0502020202020204"/>
                <a:ea typeface="+mn-ea"/>
                <a:cs typeface="+mn-cs"/>
              </a:rPr>
              <a:t>Gutwirth</a:t>
            </a: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 illustrate that there are 2 approaches: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Positions the right to data protection as substantially representing a prohibition on the processing of personal data subject to limitations,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Understands the right permissively as a series of rules applying to the processing of personal data without forbidding processing as such.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Approach 1 Article 8 Charter = Art. 8(1) Charter - (Art. 8(2) Charter + Art. 8(3))</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Approach 2 Article 8 Charter = Art. 8(1) Charter + Art. 8(2) Charter + Art. 8(3)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46194"/>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92768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478" y="1232452"/>
            <a:ext cx="10933043" cy="3813429"/>
          </a:xfrm>
        </p:spPr>
        <p:txBody>
          <a:bodyPr>
            <a:normAutofit/>
          </a:bodyPr>
          <a:lstStyle/>
          <a:p>
            <a:r>
              <a:rPr lang="nl-BE" dirty="0">
                <a:solidFill>
                  <a:schemeClr val="bg1"/>
                </a:solidFill>
              </a:rPr>
              <a:t>Viewing data protection as a distinct right covering a broader scope of information, the GDPR can be positioned as a more effective mechanism for informational self-determination and personal development by fostering increased data subject control over their personal data through a variety of checks and balances (see Clifford and Ausloos). </a:t>
            </a:r>
          </a:p>
          <a:p>
            <a:r>
              <a:rPr lang="nl-BE" dirty="0">
                <a:solidFill>
                  <a:schemeClr val="bg1"/>
                </a:solidFill>
              </a:rPr>
              <a:t>Indeed Lynskey opines that individual control or informational self-determination can be understood to play the role of a normative anchor for the interpretation of the data protection framework.</a:t>
            </a:r>
            <a:r>
              <a:rPr lang="en-AU" sz="1800" dirty="0">
                <a:solidFill>
                  <a:schemeClr val="bg1"/>
                </a:solidFill>
              </a:rPr>
              <a:t> </a:t>
            </a:r>
            <a:endParaRPr lang="en-US" sz="1800" dirty="0">
              <a:solidFill>
                <a:schemeClr val="bg1"/>
              </a:solidFill>
            </a:endParaRPr>
          </a:p>
        </p:txBody>
      </p:sp>
      <p:sp>
        <p:nvSpPr>
          <p:cNvPr id="4" name="Subtitle 2">
            <a:extLst>
              <a:ext uri="{FF2B5EF4-FFF2-40B4-BE49-F238E27FC236}">
                <a16:creationId xmlns:a16="http://schemas.microsoft.com/office/drawing/2014/main" id="{1286986B-1544-B042-AA80-6C200F9F5F08}"/>
              </a:ext>
            </a:extLst>
          </p:cNvPr>
          <p:cNvSpPr txBox="1">
            <a:spLocks/>
          </p:cNvSpPr>
          <p:nvPr/>
        </p:nvSpPr>
        <p:spPr>
          <a:xfrm>
            <a:off x="629478" y="796581"/>
            <a:ext cx="6826365" cy="871741"/>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US"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rPr>
              <a:t>What is the essence of the right to data protection?</a:t>
            </a:r>
            <a:endParaRPr kumimoji="0" lang="nl-BE"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671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24666" y="2747778"/>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GB" sz="3200" b="1" dirty="0">
                <a:solidFill>
                  <a:schemeClr val="bg2"/>
                </a:solidFill>
              </a:rPr>
              <a:t>But how does this manifest itself in the framework?</a:t>
            </a:r>
          </a:p>
        </p:txBody>
      </p:sp>
    </p:spTree>
    <p:extLst>
      <p:ext uri="{BB962C8B-B14F-4D97-AF65-F5344CB8AC3E}">
        <p14:creationId xmlns:p14="http://schemas.microsoft.com/office/powerpoint/2010/main" val="602133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90051" y="353961"/>
            <a:ext cx="7600336" cy="9480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290052" y="1392964"/>
            <a:ext cx="11519730" cy="4163010"/>
          </a:xfrm>
        </p:spPr>
        <p:txBody>
          <a:bodyPr anchor="t">
            <a:noAutofit/>
          </a:bodyPr>
          <a:lstStyle/>
          <a:p>
            <a:pPr marL="457200" lvl="1" indent="0">
              <a:buNone/>
            </a:pPr>
            <a:r>
              <a:rPr lang="en-US" sz="2000" b="1" dirty="0">
                <a:solidFill>
                  <a:schemeClr val="bg1"/>
                </a:solidFill>
                <a:latin typeface="Century Gothic" panose="020B0502020202020204" pitchFamily="34" charset="0"/>
                <a:ea typeface="Tahoma" panose="020B0604030504040204" pitchFamily="34" charset="0"/>
                <a:cs typeface="Tahoma" panose="020B0604030504040204" pitchFamily="34" charset="0"/>
              </a:rPr>
              <a:t>Fairness and the data protection framework - A ‘core’ principle</a:t>
            </a:r>
            <a:r>
              <a:rPr lang="en-GB" sz="2000" b="1" dirty="0">
                <a:solidFill>
                  <a:schemeClr val="bg1"/>
                </a:solidFill>
                <a:latin typeface="Century Gothic" panose="020B0502020202020204" pitchFamily="34" charset="0"/>
                <a:ea typeface="Tahoma" panose="020B0604030504040204" pitchFamily="34" charset="0"/>
                <a:cs typeface="Tahoma" panose="020B0604030504040204" pitchFamily="34" charset="0"/>
              </a:rPr>
              <a:t> </a:t>
            </a:r>
            <a:endParaRPr lang="nl-BE" sz="20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Explicit and implicit role</a:t>
            </a:r>
          </a:p>
          <a:p>
            <a:pPr lvl="2"/>
            <a:r>
              <a:rPr lang="en-US" sz="1800" dirty="0">
                <a:solidFill>
                  <a:schemeClr val="bg1"/>
                </a:solidFill>
                <a:latin typeface="Century Gothic" panose="020B0502020202020204" pitchFamily="34" charset="0"/>
                <a:ea typeface="Tahoma" panose="020B0604030504040204" pitchFamily="34" charset="0"/>
                <a:cs typeface="Tahoma" panose="020B0604030504040204" pitchFamily="34" charset="0"/>
              </a:rPr>
              <a:t>Explicit – link to transparency and data collection</a:t>
            </a:r>
          </a:p>
          <a:p>
            <a:pPr lvl="2"/>
            <a:r>
              <a:rPr lang="en-US" sz="1800" dirty="0">
                <a:solidFill>
                  <a:schemeClr val="bg1"/>
                </a:solidFill>
                <a:latin typeface="Century Gothic" panose="020B0502020202020204" pitchFamily="34" charset="0"/>
                <a:ea typeface="Tahoma" panose="020B0604030504040204" pitchFamily="34" charset="0"/>
                <a:cs typeface="Tahoma" panose="020B0604030504040204" pitchFamily="34" charset="0"/>
              </a:rPr>
              <a:t>Implicit – Fair balancing in asymmetric relationships</a:t>
            </a:r>
          </a:p>
          <a:p>
            <a:pPr lvl="1"/>
            <a:endPar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457200" lvl="1" indent="0">
              <a:buNone/>
            </a:pPr>
            <a:r>
              <a:rPr lang="en-US" sz="2000" b="1" dirty="0">
                <a:solidFill>
                  <a:schemeClr val="bg1"/>
                </a:solidFill>
                <a:latin typeface="Century Gothic" panose="020B0502020202020204" pitchFamily="34" charset="0"/>
                <a:ea typeface="Tahoma" panose="020B0604030504040204" pitchFamily="34" charset="0"/>
                <a:cs typeface="Tahoma" panose="020B0604030504040204" pitchFamily="34" charset="0"/>
              </a:rPr>
              <a:t>However is this distinction really satisfactory?</a:t>
            </a:r>
          </a:p>
          <a:p>
            <a:pPr lvl="1"/>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More than just transparency involved</a:t>
            </a:r>
          </a:p>
          <a:p>
            <a:pPr lvl="1"/>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Far more than data collection</a:t>
            </a:r>
          </a:p>
          <a:p>
            <a:pPr marL="457200" lvl="1" indent="0">
              <a:buNone/>
            </a:pPr>
            <a:r>
              <a:rPr lang="en-US" sz="20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endParaRPr lang="en-US" sz="20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293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379E5B-3762-0646-93C6-8C413EED5FB5}"/>
              </a:ext>
            </a:extLst>
          </p:cNvPr>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0" algn="ctr">
              <a:buClr>
                <a:prstClr val="white"/>
              </a:buClr>
            </a:pP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1. Introduction – Fairness, discrimination and ethics </a:t>
            </a:r>
            <a:endParaRPr kumimoji="0" lang="nl-BE" sz="3200" b="0" i="0" u="none" strike="noStrike" kern="1200" cap="none" spc="0" normalizeH="0" baseline="0" noProof="0" dirty="0">
              <a:ln>
                <a:noFill/>
              </a:ln>
              <a:solidFill>
                <a:schemeClr val="bg2"/>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437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90051" y="370429"/>
            <a:ext cx="6464710" cy="75044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477" y="1273825"/>
            <a:ext cx="7828518" cy="5213745"/>
          </a:xfrm>
          <a:prstGeom prst="rect">
            <a:avLst/>
          </a:prstGeom>
        </p:spPr>
      </p:pic>
    </p:spTree>
    <p:extLst>
      <p:ext uri="{BB962C8B-B14F-4D97-AF65-F5344CB8AC3E}">
        <p14:creationId xmlns:p14="http://schemas.microsoft.com/office/powerpoint/2010/main" val="3959148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02549" y="170274"/>
            <a:ext cx="6195700" cy="59694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44" y="802004"/>
            <a:ext cx="6195700" cy="3770052"/>
          </a:xfrm>
          <a:prstGeom prst="rect">
            <a:avLst/>
          </a:prstGeom>
        </p:spPr>
      </p:pic>
      <p:sp>
        <p:nvSpPr>
          <p:cNvPr id="7" name="TextBox 6"/>
          <p:cNvSpPr txBox="1"/>
          <p:nvPr/>
        </p:nvSpPr>
        <p:spPr>
          <a:xfrm>
            <a:off x="7106856" y="1201063"/>
            <a:ext cx="4777100" cy="923330"/>
          </a:xfrm>
          <a:prstGeom prst="rect">
            <a:avLst/>
          </a:prstGeom>
          <a:noFill/>
        </p:spPr>
        <p:txBody>
          <a:bodyPr wrap="square" rtlCol="0">
            <a:spAutoFit/>
          </a:bodyPr>
          <a:lstStyle/>
          <a:p>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The purpose, means and the interests at stake determine the applicability and suitability of these in a given context.</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TextBox 7"/>
          <p:cNvSpPr txBox="1"/>
          <p:nvPr/>
        </p:nvSpPr>
        <p:spPr>
          <a:xfrm>
            <a:off x="7115977" y="2160838"/>
            <a:ext cx="4777099" cy="2031325"/>
          </a:xfrm>
          <a:prstGeom prst="rect">
            <a:avLst/>
          </a:prstGeom>
          <a:noFill/>
        </p:spPr>
        <p:txBody>
          <a:bodyPr wrap="square" rtlCol="0">
            <a:spAutoFit/>
          </a:bodyPr>
          <a:lstStyle/>
          <a:p>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The requirement for transparent information, communication and modalities for the exercise of the rights of the data subject as specified in Article 12 GDPR and then further clarified in terms of the precise information to be included in Articles 13 and 14 GDPR. </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cxnSp>
        <p:nvCxnSpPr>
          <p:cNvPr id="10" name="Straight Arrow Connector 9"/>
          <p:cNvCxnSpPr/>
          <p:nvPr/>
        </p:nvCxnSpPr>
        <p:spPr>
          <a:xfrm flipH="1">
            <a:off x="6306992" y="4192163"/>
            <a:ext cx="1147356" cy="727707"/>
          </a:xfrm>
          <a:prstGeom prst="straightConnector1">
            <a:avLst/>
          </a:prstGeom>
          <a:ln w="104775">
            <a:solidFill>
              <a:srgbClr val="FF0000">
                <a:alpha val="6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ctagon 12"/>
          <p:cNvSpPr/>
          <p:nvPr/>
        </p:nvSpPr>
        <p:spPr>
          <a:xfrm>
            <a:off x="499932"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Access</a:t>
            </a:r>
            <a:br>
              <a:rPr lang="en-GB" sz="1200" b="1" dirty="0"/>
            </a:br>
            <a:r>
              <a:rPr lang="en-GB" sz="1200" b="1" dirty="0"/>
              <a:t>Article 15 </a:t>
            </a:r>
            <a:endParaRPr lang="nl-BE" sz="1200" b="1" dirty="0"/>
          </a:p>
        </p:txBody>
      </p:sp>
      <p:sp>
        <p:nvSpPr>
          <p:cNvPr id="14" name="Octagon 13"/>
          <p:cNvSpPr/>
          <p:nvPr/>
        </p:nvSpPr>
        <p:spPr>
          <a:xfrm>
            <a:off x="2097995" y="5238628"/>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Rectification</a:t>
            </a:r>
            <a:br>
              <a:rPr lang="en-GB" sz="1200" b="1" dirty="0"/>
            </a:br>
            <a:r>
              <a:rPr lang="en-GB" sz="1200" b="1" dirty="0"/>
              <a:t>Article 16</a:t>
            </a:r>
            <a:endParaRPr lang="nl-BE" sz="1200" b="1" dirty="0"/>
          </a:p>
        </p:txBody>
      </p:sp>
      <p:sp>
        <p:nvSpPr>
          <p:cNvPr id="15" name="Octagon 14"/>
          <p:cNvSpPr/>
          <p:nvPr/>
        </p:nvSpPr>
        <p:spPr>
          <a:xfrm>
            <a:off x="3696058"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Erasure</a:t>
            </a:r>
            <a:br>
              <a:rPr lang="en-GB" sz="1200" b="1" dirty="0"/>
            </a:br>
            <a:r>
              <a:rPr lang="en-GB" sz="1200" b="1" dirty="0"/>
              <a:t>Article 17</a:t>
            </a:r>
            <a:endParaRPr lang="nl-BE" sz="1200" b="1" dirty="0"/>
          </a:p>
        </p:txBody>
      </p:sp>
      <p:sp>
        <p:nvSpPr>
          <p:cNvPr id="16" name="Octagon 15"/>
          <p:cNvSpPr/>
          <p:nvPr/>
        </p:nvSpPr>
        <p:spPr>
          <a:xfrm>
            <a:off x="5294121"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Restriction</a:t>
            </a:r>
            <a:br>
              <a:rPr lang="en-GB" sz="1200" b="1" dirty="0"/>
            </a:br>
            <a:r>
              <a:rPr lang="en-GB" sz="1200" b="1" dirty="0"/>
              <a:t>Article 18</a:t>
            </a:r>
            <a:endParaRPr lang="nl-BE" sz="1200" b="1" dirty="0"/>
          </a:p>
        </p:txBody>
      </p:sp>
      <p:sp>
        <p:nvSpPr>
          <p:cNvPr id="18" name="Octagon 17"/>
          <p:cNvSpPr/>
          <p:nvPr/>
        </p:nvSpPr>
        <p:spPr>
          <a:xfrm>
            <a:off x="6892184"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Portability</a:t>
            </a:r>
          </a:p>
          <a:p>
            <a:pPr algn="ctr"/>
            <a:r>
              <a:rPr lang="en-IE" sz="1200" b="1" dirty="0"/>
              <a:t>Article</a:t>
            </a:r>
            <a:r>
              <a:rPr lang="nl-BE" sz="1200" b="1" dirty="0"/>
              <a:t> 20</a:t>
            </a:r>
          </a:p>
        </p:txBody>
      </p:sp>
      <p:sp>
        <p:nvSpPr>
          <p:cNvPr id="19" name="Octagon 18"/>
          <p:cNvSpPr/>
          <p:nvPr/>
        </p:nvSpPr>
        <p:spPr>
          <a:xfrm>
            <a:off x="8490247"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Object</a:t>
            </a:r>
            <a:br>
              <a:rPr lang="en-GB" sz="1200" b="1" dirty="0"/>
            </a:br>
            <a:r>
              <a:rPr lang="en-GB" sz="1200" b="1" dirty="0"/>
              <a:t>Article 21</a:t>
            </a:r>
            <a:endParaRPr lang="nl-BE" sz="1200" b="1" dirty="0"/>
          </a:p>
        </p:txBody>
      </p:sp>
      <p:sp>
        <p:nvSpPr>
          <p:cNvPr id="20" name="Octagon 19"/>
          <p:cNvSpPr/>
          <p:nvPr/>
        </p:nvSpPr>
        <p:spPr>
          <a:xfrm>
            <a:off x="10088310"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AID-Profiling</a:t>
            </a:r>
            <a:br>
              <a:rPr lang="en-GB" sz="1200" b="1" dirty="0"/>
            </a:br>
            <a:r>
              <a:rPr lang="en-GB" sz="1200" b="1" dirty="0"/>
              <a:t>Article 22</a:t>
            </a:r>
            <a:endParaRPr lang="nl-BE" sz="1200" b="1" dirty="0"/>
          </a:p>
        </p:txBody>
      </p:sp>
      <p:sp>
        <p:nvSpPr>
          <p:cNvPr id="23" name="Right Brace 22"/>
          <p:cNvSpPr/>
          <p:nvPr/>
        </p:nvSpPr>
        <p:spPr>
          <a:xfrm rot="16200000">
            <a:off x="5735343" y="-379457"/>
            <a:ext cx="715617" cy="10923105"/>
          </a:xfrm>
          <a:prstGeom prst="rightBrace">
            <a:avLst/>
          </a:prstGeom>
          <a:ln w="8255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72388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24666" y="2747778"/>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buClr>
                <a:prstClr val="white"/>
              </a:buClr>
            </a:pPr>
            <a:r>
              <a:rPr lang="en-GB" sz="3200" b="1" dirty="0">
                <a:solidFill>
                  <a:srgbClr val="146194"/>
                </a:solidFill>
              </a:rPr>
              <a:t>Fairness in data protection is therefore a very broad notion so what does this mean in terms of the move towards AI ethics</a:t>
            </a:r>
            <a:r>
              <a:rPr kumimoji="0" lang="en-GB" sz="3200" b="1" i="0" u="none" strike="noStrike" kern="1200" cap="none" spc="0" normalizeH="0" baseline="0" noProof="0" dirty="0">
                <a:ln>
                  <a:noFill/>
                </a:ln>
                <a:solidFill>
                  <a:srgbClr val="146194"/>
                </a:solidFill>
                <a:effectLst/>
                <a:uLnTx/>
                <a:uFillTx/>
                <a:latin typeface="Century Gothic" panose="020B0502020202020204"/>
                <a:ea typeface="+mn-ea"/>
                <a:cs typeface="+mn-cs"/>
              </a:rPr>
              <a:t>?</a:t>
            </a:r>
          </a:p>
        </p:txBody>
      </p:sp>
    </p:spTree>
    <p:extLst>
      <p:ext uri="{BB962C8B-B14F-4D97-AF65-F5344CB8AC3E}">
        <p14:creationId xmlns:p14="http://schemas.microsoft.com/office/powerpoint/2010/main" val="218754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587478" y="1681316"/>
            <a:ext cx="11017044" cy="3495368"/>
          </a:xfrm>
        </p:spPr>
        <p:txBody>
          <a:bodyPr>
            <a:noAutofit/>
          </a:bodyPr>
          <a:lstStyle/>
          <a:p>
            <a:pPr marL="0" lvl="2" indent="0" algn="just">
              <a:spcBef>
                <a:spcPts val="575"/>
              </a:spcBef>
              <a:buSzPct val="110000"/>
              <a:buNone/>
            </a:pPr>
            <a:r>
              <a:rPr lang="en-US" sz="1800" dirty="0">
                <a:solidFill>
                  <a:schemeClr val="bg1"/>
                </a:solidFill>
                <a:latin typeface="Century Gothic" panose="020B0502020202020204" pitchFamily="34" charset="0"/>
              </a:rPr>
              <a:t>European Data Protection Supervisor (EDPS) opinion call for a move towards new digital ethics which notes that, ‘[d]</a:t>
            </a:r>
            <a:r>
              <a:rPr lang="en-US" sz="1800" dirty="0" err="1">
                <a:solidFill>
                  <a:schemeClr val="bg1"/>
                </a:solidFill>
                <a:latin typeface="Century Gothic" panose="020B0502020202020204" pitchFamily="34" charset="0"/>
              </a:rPr>
              <a:t>ata</a:t>
            </a:r>
            <a:r>
              <a:rPr lang="en-US" sz="1800" dirty="0">
                <a:solidFill>
                  <a:schemeClr val="bg1"/>
                </a:solidFill>
                <a:latin typeface="Century Gothic" panose="020B0502020202020204" pitchFamily="34" charset="0"/>
              </a:rPr>
              <a:t> protection principles have proven capable of safeguarding individuals and their privacy from the risks of irresponsible data processing. But today’s trends may require a completely fresh approach. So we are opening a new debate to what extent the application of the principles such as fairness and legitimacy is sufficient’.</a:t>
            </a:r>
          </a:p>
          <a:p>
            <a:pPr marL="358775" lvl="2" indent="-358775" algn="just">
              <a:spcBef>
                <a:spcPts val="575"/>
              </a:spcBef>
              <a:buSzPct val="110000"/>
            </a:pPr>
            <a:r>
              <a:rPr lang="en-US" sz="1800" dirty="0">
                <a:solidFill>
                  <a:schemeClr val="bg1"/>
                </a:solidFill>
                <a:latin typeface="Century Gothic" panose="020B0502020202020204" pitchFamily="34" charset="0"/>
              </a:rPr>
              <a:t>But what does this separation between fairness as a legal principle and “ethics” mean?</a:t>
            </a:r>
          </a:p>
          <a:p>
            <a:pPr marL="0" lvl="2" indent="0" algn="just" fontAlgn="base">
              <a:spcBef>
                <a:spcPts val="575"/>
              </a:spcBef>
              <a:buSzPct val="110000"/>
              <a:buNone/>
            </a:pPr>
            <a:r>
              <a:rPr lang="en-IE" sz="1800" dirty="0">
                <a:solidFill>
                  <a:schemeClr val="bg1"/>
                </a:solidFill>
                <a:latin typeface="Century Gothic" panose="020B0502020202020204" pitchFamily="34" charset="0"/>
              </a:rPr>
              <a:t>As noted by </a:t>
            </a:r>
            <a:r>
              <a:rPr lang="en-IE" sz="1800" dirty="0" err="1">
                <a:solidFill>
                  <a:schemeClr val="bg1"/>
                </a:solidFill>
                <a:latin typeface="Century Gothic" panose="020B0502020202020204" pitchFamily="34" charset="0"/>
              </a:rPr>
              <a:t>Hijmans</a:t>
            </a:r>
            <a:r>
              <a:rPr lang="en-IE" sz="1800" dirty="0">
                <a:solidFill>
                  <a:schemeClr val="bg1"/>
                </a:solidFill>
                <a:latin typeface="Century Gothic" panose="020B0502020202020204" pitchFamily="34" charset="0"/>
              </a:rPr>
              <a:t> and </a:t>
            </a:r>
            <a:r>
              <a:rPr lang="en-IE" sz="1800" dirty="0" err="1">
                <a:solidFill>
                  <a:schemeClr val="bg1"/>
                </a:solidFill>
                <a:latin typeface="Century Gothic" panose="020B0502020202020204" pitchFamily="34" charset="0"/>
              </a:rPr>
              <a:t>Raab</a:t>
            </a:r>
            <a:r>
              <a:rPr lang="en-IE" sz="1800" dirty="0">
                <a:solidFill>
                  <a:schemeClr val="bg1"/>
                </a:solidFill>
                <a:latin typeface="Century Gothic" panose="020B0502020202020204" pitchFamily="34" charset="0"/>
              </a:rPr>
              <a:t>, </a:t>
            </a:r>
          </a:p>
          <a:p>
            <a:pPr marL="358775" lvl="2" indent="-358775" algn="just" fontAlgn="base">
              <a:spcBef>
                <a:spcPts val="575"/>
              </a:spcBef>
              <a:buSzPct val="110000"/>
            </a:pPr>
            <a:r>
              <a:rPr lang="en-IE" sz="1800" dirty="0">
                <a:solidFill>
                  <a:schemeClr val="bg1"/>
                </a:solidFill>
                <a:latin typeface="Century Gothic" panose="020B0502020202020204" pitchFamily="34" charset="0"/>
              </a:rPr>
              <a:t>‘[…] it is often unclear what this ethical ‘turn’ amounts to, how it relates to legal requirements, and what practices it enjoins on (or forbids to) whom; moreover, what its proponents mean by ‘ethics’ is often not explained.’</a:t>
            </a:r>
            <a:endParaRPr lang="en-AU" sz="18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Title 3">
            <a:extLst>
              <a:ext uri="{FF2B5EF4-FFF2-40B4-BE49-F238E27FC236}">
                <a16:creationId xmlns:a16="http://schemas.microsoft.com/office/drawing/2014/main" id="{438A7337-C23F-8340-A5FE-F2807BEACF57}"/>
              </a:ext>
            </a:extLst>
          </p:cNvPr>
          <p:cNvSpPr txBox="1">
            <a:spLocks/>
          </p:cNvSpPr>
          <p:nvPr/>
        </p:nvSpPr>
        <p:spPr>
          <a:xfrm>
            <a:off x="871915" y="732903"/>
            <a:ext cx="8140035" cy="9484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39559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07345" y="1075219"/>
            <a:ext cx="8140035" cy="948413"/>
          </a:xfrm>
        </p:spPr>
        <p:txBody>
          <a:bodyPr>
            <a:normAutofit/>
          </a:bodyPr>
          <a:lstStyle/>
          <a:p>
            <a:r>
              <a:rPr lang="en-US" sz="3200" b="1" cap="none" dirty="0">
                <a:solidFill>
                  <a:schemeClr val="bg2"/>
                </a:solidFill>
                <a:latin typeface="Tahoma" panose="020B060403050404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6"/>
          <p:cNvSpPr>
            <a:spLocks noGrp="1"/>
          </p:cNvSpPr>
          <p:nvPr>
            <p:ph sz="quarter" idx="13"/>
          </p:nvPr>
        </p:nvSpPr>
        <p:spPr>
          <a:xfrm>
            <a:off x="675897" y="1549426"/>
            <a:ext cx="10829548" cy="3759148"/>
          </a:xfrm>
        </p:spPr>
        <p:txBody>
          <a:bodyPr>
            <a:normAutofit/>
          </a:bodyPr>
          <a:lstStyle/>
          <a:p>
            <a:pPr fontAlgn="base">
              <a:buClr>
                <a:schemeClr val="bg2"/>
              </a:buClr>
              <a:buSzPct val="100000"/>
              <a:buFont typeface="Arial" panose="020B0604020202020204" pitchFamily="34" charset="0"/>
              <a:buChar char="•"/>
            </a:pPr>
            <a:r>
              <a:rPr lang="en-AU" dirty="0" err="1">
                <a:solidFill>
                  <a:schemeClr val="bg1"/>
                </a:solidFill>
                <a:latin typeface="Century Gothic" panose="020B0502020202020204" pitchFamily="34" charset="0"/>
                <a:ea typeface="Tahoma" panose="020B0604030504040204" pitchFamily="34" charset="0"/>
                <a:cs typeface="Tahoma" panose="020B0604030504040204" pitchFamily="34" charset="0"/>
              </a:rPr>
              <a:t>Nemitz</a:t>
            </a:r>
            <a:r>
              <a:rPr lang="en-AU" dirty="0">
                <a:solidFill>
                  <a:schemeClr val="bg1"/>
                </a:solidFill>
                <a:latin typeface="Century Gothic" panose="020B0502020202020204" pitchFamily="34" charset="0"/>
                <a:ea typeface="Tahoma" panose="020B0604030504040204" pitchFamily="34" charset="0"/>
                <a:cs typeface="Tahoma" panose="020B0604030504040204" pitchFamily="34" charset="0"/>
              </a:rPr>
              <a:t> offers the GDPR as an example of AI regulation and it seems reasonable to conclude that legal requirements expressed in the GDPR should be delineated from broader ethical concerns which remain unexpressed or ambiguous in terms of the obligations and safeguards laid down therein in an abstract sense.</a:t>
            </a:r>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Here reference can be made to </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Floridi’s</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distinction between ‘hard’ and ‘soft’ ethics with the notion of hard ethics referring to ‘what makes or shapes the law’ and soft ethics to post-compliance ethics and what should be done ‘over and above the existing regulation, not against it, or despite its scope, or to change it, or to by-pass it (e.g. in terms of self-regulation).’ </a:t>
            </a:r>
          </a:p>
        </p:txBody>
      </p:sp>
    </p:spTree>
    <p:extLst>
      <p:ext uri="{BB962C8B-B14F-4D97-AF65-F5344CB8AC3E}">
        <p14:creationId xmlns:p14="http://schemas.microsoft.com/office/powerpoint/2010/main" val="2643669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734181" y="1449422"/>
            <a:ext cx="10829548" cy="4698965"/>
          </a:xfrm>
        </p:spPr>
        <p:txBody>
          <a:bodyPr>
            <a:normAutofit fontScale="92500" lnSpcReduction="20000"/>
          </a:bodyPr>
          <a:lstStyle/>
          <a:p>
            <a:pPr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Due to the broad role of fairness in the GDPR, one must therefore wonder how the separation of ethics and this principle via the EDPS’s positioning of the latter as a purely legal notion adds up. </a:t>
            </a:r>
          </a:p>
          <a:p>
            <a:pPr fontAlgn="base">
              <a:buClr>
                <a:schemeClr val="bg2"/>
              </a:buClr>
              <a:buSzPct val="100000"/>
              <a:buFont typeface="Arial" panose="020B0604020202020204" pitchFamily="34" charset="0"/>
              <a:buChar char="•"/>
            </a:pPr>
            <a:r>
              <a:rPr lang="en-IE" b="1" dirty="0">
                <a:solidFill>
                  <a:schemeClr val="bg1"/>
                </a:solidFill>
                <a:latin typeface="Century Gothic" panose="020B0502020202020204" pitchFamily="34" charset="0"/>
                <a:ea typeface="Tahoma" panose="020B0604030504040204" pitchFamily="34" charset="0"/>
                <a:cs typeface="Tahoma" panose="020B0604030504040204" pitchFamily="34" charset="0"/>
              </a:rPr>
              <a:t>Key takeaways</a:t>
            </a:r>
          </a:p>
          <a:p>
            <a:pPr marL="800100" lvl="1" indent="-342900" fontAlgn="base">
              <a:buClr>
                <a:schemeClr val="bg2"/>
              </a:buClr>
              <a:buSzPct val="100000"/>
              <a:buFont typeface="+mj-lt"/>
              <a:buAutoNum type="arabicPeriod"/>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GDPR is a regulatory manifestation of ethical concerns. Within the operation of the Regulation there are clear rights and obligations which must be respected irrespective of broader ethical debates (i.e. soft ethics) but irrespective of this point these rights and obligations are grounded in ethics.</a:t>
            </a:r>
          </a:p>
          <a:p>
            <a:pPr marL="800100" lvl="1" indent="-342900" fontAlgn="base">
              <a:buClr>
                <a:schemeClr val="bg2"/>
              </a:buClr>
              <a:buSzPct val="100000"/>
              <a:buFont typeface="+mj-lt"/>
              <a:buAutoNum type="arabicPeriod"/>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The grey areas that are left in the operation of the GDPR and more specifically, the fair balancing of rights and interests provide a role for soft ethical debates within the operation of the fairness principle in a particular context to determine the legality of a specific processing operation (i.e. fairness becomes the avenue through which such debates could be filtered into the Regulation).</a:t>
            </a:r>
          </a:p>
          <a:p>
            <a:pPr marL="285750" lvl="1" fontAlgn="base">
              <a:buClr>
                <a:schemeClr val="bg2"/>
              </a:buClr>
              <a:buSzPct val="100000"/>
              <a:buFont typeface="Arial" panose="020B0604020202020204" pitchFamily="34" charset="0"/>
              <a:buChar char="•"/>
            </a:pPr>
            <a:r>
              <a:rPr lang="en-AU"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Through such an understanding the fairness principle would obliged the adoption of ethical data practices and standardisation mechanisms which effectively incorporate broader socio-ethical based considerations in their operation. Of course this may be idealistic.</a:t>
            </a:r>
          </a:p>
        </p:txBody>
      </p:sp>
      <p:sp>
        <p:nvSpPr>
          <p:cNvPr id="8" name="Title 3">
            <a:extLst>
              <a:ext uri="{FF2B5EF4-FFF2-40B4-BE49-F238E27FC236}">
                <a16:creationId xmlns:a16="http://schemas.microsoft.com/office/drawing/2014/main" id="{C8A3B594-1D5F-8B46-9088-1EF2DD883EC1}"/>
              </a:ext>
            </a:extLst>
          </p:cNvPr>
          <p:cNvSpPr>
            <a:spLocks noGrp="1"/>
          </p:cNvSpPr>
          <p:nvPr>
            <p:ph type="title"/>
          </p:nvPr>
        </p:nvSpPr>
        <p:spPr>
          <a:xfrm>
            <a:off x="1007345" y="501009"/>
            <a:ext cx="8140035" cy="948413"/>
          </a:xfrm>
        </p:spPr>
        <p:txBody>
          <a:bodyPr>
            <a:normAutofit/>
          </a:bodyPr>
          <a:lstStyle/>
          <a:p>
            <a:r>
              <a:rPr lang="en-US" sz="3200" b="1" cap="none" dirty="0">
                <a:solidFill>
                  <a:schemeClr val="bg2"/>
                </a:solidFill>
                <a:latin typeface="Tahoma" panose="020B060403050404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48359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686555" y="1314483"/>
            <a:ext cx="10829548" cy="5042507"/>
          </a:xfrm>
        </p:spPr>
        <p:txBody>
          <a:bodyPr>
            <a:normAutofit/>
          </a:bodyPr>
          <a:lstStyle/>
          <a:p>
            <a:pPr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The various initiatives currently being taken at the EU and national level could be then made effective in the application of the GDPR or at least, in further specifying the greyness in the Regulation’s provisions. </a:t>
            </a:r>
          </a:p>
          <a:p>
            <a:pPr lvl="1"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Indeed, in this regard reference can be made to the guidelines produced by the High-Level Expert Group on Artificial Intelligence set up by the European Commission which appears to follow </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Floridi’s</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soft-hard ethics model and in essence, recognises the role of ethics as requiring debates that go beyond current legal requirements. </a:t>
            </a:r>
          </a:p>
          <a:p>
            <a:pPr lvl="1"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This suggestion does not help however, in the determination of what is ‘fair’ or ethical in a given circumstance and thus any attempts to decipher what such notions may mean in the application of the framework requires an understanding of how the term ethics is being conceived of in the policy debates. </a:t>
            </a:r>
          </a:p>
          <a:p>
            <a:pPr lvl="1"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In this regard, it is interesting to note that human dignity was the key driver for the EDPS’s engagement with ethics when Giovani </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Buttarelli</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proposed the insertion of an ethical claim into the data protection ecosystem, and this engagement with human dignity as an essential value seems to pervade the discussion on ethics.</a:t>
            </a:r>
            <a:endParaRPr lang="en-AU"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Title 3">
            <a:extLst>
              <a:ext uri="{FF2B5EF4-FFF2-40B4-BE49-F238E27FC236}">
                <a16:creationId xmlns:a16="http://schemas.microsoft.com/office/drawing/2014/main" id="{86BDBDC0-4CD0-5048-8C56-652C665B0092}"/>
              </a:ext>
            </a:extLst>
          </p:cNvPr>
          <p:cNvSpPr txBox="1">
            <a:spLocks/>
          </p:cNvSpPr>
          <p:nvPr/>
        </p:nvSpPr>
        <p:spPr>
          <a:xfrm>
            <a:off x="984633" y="632767"/>
            <a:ext cx="8140035" cy="9484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cap="none" dirty="0">
                <a:solidFill>
                  <a:schemeClr val="bg2"/>
                </a:solidFill>
                <a:latin typeface="Tahoma" panose="020B060403050404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6019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3FEA0-CE90-6B47-8E04-F2C1229A8F0D}"/>
              </a:ext>
            </a:extLst>
          </p:cNvPr>
          <p:cNvSpPr/>
          <p:nvPr/>
        </p:nvSpPr>
        <p:spPr>
          <a:xfrm>
            <a:off x="2279576" y="2828835"/>
            <a:ext cx="7632848" cy="1200329"/>
          </a:xfrm>
          <a:prstGeom prst="rect">
            <a:avLst/>
          </a:prstGeom>
        </p:spPr>
        <p:txBody>
          <a:bodyPr wrap="square">
            <a:spAutoFit/>
          </a:bodyPr>
          <a:lstStyle/>
          <a:p>
            <a:pPr algn="ctr">
              <a:spcBef>
                <a:spcPts val="575"/>
              </a:spcBef>
              <a:buSzPct val="110000"/>
            </a:pPr>
            <a:r>
              <a:rPr lang="en-US" sz="3600" b="1" dirty="0">
                <a:solidFill>
                  <a:srgbClr val="146194"/>
                </a:solidFill>
                <a:latin typeface="Century Gothic" panose="020B0502020202020204" pitchFamily="34" charset="0"/>
              </a:rPr>
              <a:t>So is fairness a vehicle for AI ethics?</a:t>
            </a:r>
            <a:endParaRPr kumimoji="0" lang="en-US" sz="3600" b="1" i="0" u="none" strike="noStrike" kern="1200" cap="none" spc="0" normalizeH="0" baseline="0" noProof="0" dirty="0">
              <a:ln>
                <a:noFill/>
              </a:ln>
              <a:solidFill>
                <a:srgbClr val="146194"/>
              </a:solidFill>
              <a:effectLst/>
              <a:uLnTx/>
              <a:uFillTx/>
              <a:latin typeface="Century Gothic" panose="020B0502020202020204" pitchFamily="34" charset="0"/>
            </a:endParaRPr>
          </a:p>
        </p:txBody>
      </p:sp>
      <p:sp>
        <p:nvSpPr>
          <p:cNvPr id="4" name="Rectangle 3">
            <a:extLst>
              <a:ext uri="{FF2B5EF4-FFF2-40B4-BE49-F238E27FC236}">
                <a16:creationId xmlns:a16="http://schemas.microsoft.com/office/drawing/2014/main" id="{6A32747F-A755-B748-BF79-9DD731B80DEA}"/>
              </a:ext>
            </a:extLst>
          </p:cNvPr>
          <p:cNvSpPr/>
          <p:nvPr/>
        </p:nvSpPr>
        <p:spPr>
          <a:xfrm>
            <a:off x="5565373" y="4029164"/>
            <a:ext cx="1274322" cy="707886"/>
          </a:xfrm>
          <a:prstGeom prst="rect">
            <a:avLst/>
          </a:prstGeom>
        </p:spPr>
        <p:txBody>
          <a:bodyPr wrap="square">
            <a:spAutoFit/>
          </a:bodyPr>
          <a:lstStyle/>
          <a:p>
            <a:r>
              <a:rPr lang="en-US" sz="4000" b="1" dirty="0">
                <a:solidFill>
                  <a:srgbClr val="00B050"/>
                </a:solidFill>
                <a:latin typeface="Century Gothic" panose="020B0502020202020204" pitchFamily="34" charset="0"/>
              </a:rPr>
              <a:t>Yes</a:t>
            </a:r>
            <a:endParaRPr lang="nl-BE" dirty="0">
              <a:solidFill>
                <a:srgbClr val="00B050"/>
              </a:solidFill>
              <a:latin typeface="Century Gothic" panose="020B0502020202020204" pitchFamily="34" charset="0"/>
            </a:endParaRPr>
          </a:p>
        </p:txBody>
      </p:sp>
    </p:spTree>
    <p:extLst>
      <p:ext uri="{BB962C8B-B14F-4D97-AF65-F5344CB8AC3E}">
        <p14:creationId xmlns:p14="http://schemas.microsoft.com/office/powerpoint/2010/main" val="41626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722671" y="2559736"/>
            <a:ext cx="8996517" cy="173852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8"/>
            <a:r>
              <a:rPr lang="en-GB" sz="3200" b="1" dirty="0">
                <a:latin typeface="Century Gothic" panose="020B0502020202020204" pitchFamily="34" charset="0"/>
                <a:ea typeface="Tahoma" panose="020B0604030504040204" pitchFamily="34" charset="0"/>
                <a:cs typeface="Tahoma" panose="020B0604030504040204" pitchFamily="34" charset="0"/>
              </a:rPr>
              <a:t>3. Case Study</a:t>
            </a:r>
            <a:endParaRPr lang="nl-BE" sz="32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4294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Tree>
    <p:extLst>
      <p:ext uri="{BB962C8B-B14F-4D97-AF65-F5344CB8AC3E}">
        <p14:creationId xmlns:p14="http://schemas.microsoft.com/office/powerpoint/2010/main" val="210680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xtBox 3"/>
          <p:cNvSpPr txBox="1"/>
          <p:nvPr/>
        </p:nvSpPr>
        <p:spPr>
          <a:xfrm>
            <a:off x="566927" y="2668906"/>
            <a:ext cx="5313011" cy="2308324"/>
          </a:xfrm>
          <a:prstGeom prst="rect">
            <a:avLst/>
          </a:prstGeom>
          <a:noFill/>
          <a:ln w="38100">
            <a:solidFill>
              <a:schemeClr val="bg1"/>
            </a:solidFill>
          </a:ln>
        </p:spPr>
        <p:txBody>
          <a:bodyPr wrap="square" rtlCol="0">
            <a:spAutoFit/>
          </a:bodyPr>
          <a:lstStyle/>
          <a:p>
            <a:pPr algn="just"/>
            <a:r>
              <a:rPr lang="en-US" b="1" dirty="0" smtClean="0">
                <a:solidFill>
                  <a:schemeClr val="accent3"/>
                </a:solidFill>
              </a:rPr>
              <a:t>(Theory of) Justice</a:t>
            </a:r>
            <a:r>
              <a:rPr lang="en-US" b="1" dirty="0">
                <a:solidFill>
                  <a:schemeClr val="accent3"/>
                </a:solidFill>
              </a:rPr>
              <a:t>: </a:t>
            </a:r>
            <a:r>
              <a:rPr lang="en-US" dirty="0" smtClean="0">
                <a:solidFill>
                  <a:schemeClr val="bg1"/>
                </a:solidFill>
              </a:rPr>
              <a:t>Where </a:t>
            </a:r>
            <a:r>
              <a:rPr lang="en-GB" dirty="0" smtClean="0">
                <a:solidFill>
                  <a:schemeClr val="bg1"/>
                </a:solidFill>
              </a:rPr>
              <a:t>the </a:t>
            </a:r>
            <a:r>
              <a:rPr lang="en-GB" dirty="0">
                <a:solidFill>
                  <a:schemeClr val="bg1"/>
                </a:solidFill>
              </a:rPr>
              <a:t>desires or interests of people oppose one another and cannot all be fully </a:t>
            </a:r>
            <a:r>
              <a:rPr lang="en-GB" dirty="0" smtClean="0">
                <a:solidFill>
                  <a:schemeClr val="bg1"/>
                </a:solidFill>
              </a:rPr>
              <a:t>satisfied</a:t>
            </a:r>
            <a:r>
              <a:rPr lang="en-US" dirty="0" smtClean="0">
                <a:solidFill>
                  <a:schemeClr val="bg1"/>
                </a:solidFill>
              </a:rPr>
              <a:t>, </a:t>
            </a:r>
            <a:r>
              <a:rPr lang="en-GB" dirty="0" smtClean="0">
                <a:solidFill>
                  <a:schemeClr val="bg1"/>
                </a:solidFill>
              </a:rPr>
              <a:t>justice explores how </a:t>
            </a:r>
            <a:r>
              <a:rPr lang="en-GB" dirty="0">
                <a:solidFill>
                  <a:schemeClr val="bg1"/>
                </a:solidFill>
              </a:rPr>
              <a:t>society should be structured: they debate the preferred </a:t>
            </a:r>
            <a:r>
              <a:rPr lang="en-GB" b="1" dirty="0">
                <a:solidFill>
                  <a:schemeClr val="accent4"/>
                </a:solidFill>
              </a:rPr>
              <a:t>distribution</a:t>
            </a:r>
            <a:r>
              <a:rPr lang="en-GB" dirty="0">
                <a:solidFill>
                  <a:schemeClr val="bg1"/>
                </a:solidFill>
              </a:rPr>
              <a:t> of the </a:t>
            </a:r>
            <a:r>
              <a:rPr lang="en-GB" dirty="0" smtClean="0">
                <a:solidFill>
                  <a:schemeClr val="bg1"/>
                </a:solidFill>
              </a:rPr>
              <a:t>opportunities, burdens and benefits amongst citizens, </a:t>
            </a:r>
            <a:r>
              <a:rPr lang="en-GB" b="1" dirty="0">
                <a:solidFill>
                  <a:srgbClr val="7030A0"/>
                </a:solidFill>
              </a:rPr>
              <a:t>formulating principles that serve as moral guidance.</a:t>
            </a:r>
            <a:endParaRPr lang="en-US" b="1" dirty="0">
              <a:solidFill>
                <a:srgbClr val="7030A0"/>
              </a:solidFill>
            </a:endParaRPr>
          </a:p>
        </p:txBody>
      </p:sp>
      <p:sp>
        <p:nvSpPr>
          <p:cNvPr id="5" name="TextBox 4"/>
          <p:cNvSpPr txBox="1"/>
          <p:nvPr/>
        </p:nvSpPr>
        <p:spPr>
          <a:xfrm>
            <a:off x="566927" y="5272490"/>
            <a:ext cx="5313011" cy="923330"/>
          </a:xfrm>
          <a:prstGeom prst="rect">
            <a:avLst/>
          </a:prstGeom>
          <a:noFill/>
          <a:ln w="38100">
            <a:solidFill>
              <a:schemeClr val="bg1"/>
            </a:solidFill>
          </a:ln>
        </p:spPr>
        <p:txBody>
          <a:bodyPr wrap="square" rtlCol="0">
            <a:spAutoFit/>
          </a:bodyPr>
          <a:lstStyle/>
          <a:p>
            <a:r>
              <a:rPr lang="en-US" b="1" dirty="0">
                <a:solidFill>
                  <a:schemeClr val="accent4"/>
                </a:solidFill>
              </a:rPr>
              <a:t>Fairness: </a:t>
            </a:r>
            <a:r>
              <a:rPr lang="en-US" dirty="0">
                <a:solidFill>
                  <a:schemeClr val="bg1"/>
                </a:solidFill>
              </a:rPr>
              <a:t>Elusive concept that is mainly called into question where there is a distribution of benefits and </a:t>
            </a:r>
            <a:r>
              <a:rPr lang="en-US" dirty="0" smtClean="0">
                <a:solidFill>
                  <a:schemeClr val="bg1"/>
                </a:solidFill>
              </a:rPr>
              <a:t>burdens amongst people.  </a:t>
            </a:r>
            <a:endParaRPr lang="nl-BE" dirty="0">
              <a:solidFill>
                <a:schemeClr val="bg1"/>
              </a:solidFill>
            </a:endParaRPr>
          </a:p>
        </p:txBody>
      </p:sp>
      <p:sp>
        <p:nvSpPr>
          <p:cNvPr id="6" name="TextBox 5"/>
          <p:cNvSpPr txBox="1"/>
          <p:nvPr/>
        </p:nvSpPr>
        <p:spPr>
          <a:xfrm>
            <a:off x="6408606" y="2721934"/>
            <a:ext cx="5212376" cy="2031325"/>
          </a:xfrm>
          <a:prstGeom prst="rect">
            <a:avLst/>
          </a:prstGeom>
          <a:noFill/>
          <a:ln w="38100">
            <a:solidFill>
              <a:schemeClr val="bg1"/>
            </a:solidFill>
          </a:ln>
        </p:spPr>
        <p:txBody>
          <a:bodyPr wrap="square" rtlCol="0">
            <a:spAutoFit/>
          </a:bodyPr>
          <a:lstStyle/>
          <a:p>
            <a:pPr algn="just"/>
            <a:r>
              <a:rPr lang="en-US" b="1" dirty="0">
                <a:solidFill>
                  <a:srgbClr val="7030A0"/>
                </a:solidFill>
              </a:rPr>
              <a:t>Equality: </a:t>
            </a:r>
            <a:r>
              <a:rPr lang="en-US" dirty="0" smtClean="0">
                <a:solidFill>
                  <a:schemeClr val="bg1"/>
                </a:solidFill>
              </a:rPr>
              <a:t>A</a:t>
            </a:r>
            <a:r>
              <a:rPr lang="en-US" b="1" dirty="0" smtClean="0">
                <a:solidFill>
                  <a:srgbClr val="7030A0"/>
                </a:solidFill>
              </a:rPr>
              <a:t> </a:t>
            </a:r>
            <a:r>
              <a:rPr lang="en-US" dirty="0" smtClean="0">
                <a:solidFill>
                  <a:schemeClr val="bg1"/>
                </a:solidFill>
              </a:rPr>
              <a:t>guiding </a:t>
            </a:r>
            <a:r>
              <a:rPr lang="en-US" dirty="0">
                <a:solidFill>
                  <a:schemeClr val="bg1"/>
                </a:solidFill>
              </a:rPr>
              <a:t>moral </a:t>
            </a:r>
            <a:r>
              <a:rPr lang="en-US" dirty="0" smtClean="0">
                <a:solidFill>
                  <a:schemeClr val="bg1"/>
                </a:solidFill>
              </a:rPr>
              <a:t>principle formulated to achieve justice: it aims to provide </a:t>
            </a:r>
            <a:r>
              <a:rPr lang="en-US" dirty="0">
                <a:solidFill>
                  <a:schemeClr val="bg1"/>
                </a:solidFill>
              </a:rPr>
              <a:t>substantive meaning to the formal notion that like situations should be treated alike, and different situations differently. </a:t>
            </a:r>
          </a:p>
          <a:p>
            <a:endParaRPr lang="en-US" dirty="0">
              <a:solidFill>
                <a:schemeClr val="bg2"/>
              </a:solidFill>
            </a:endParaRPr>
          </a:p>
          <a:p>
            <a:endParaRPr lang="nl-BE" dirty="0">
              <a:solidFill>
                <a:schemeClr val="bg2"/>
              </a:solidFill>
            </a:endParaRPr>
          </a:p>
        </p:txBody>
      </p:sp>
      <p:sp>
        <p:nvSpPr>
          <p:cNvPr id="9" name="TextBox 8"/>
          <p:cNvSpPr txBox="1"/>
          <p:nvPr/>
        </p:nvSpPr>
        <p:spPr>
          <a:xfrm>
            <a:off x="566928" y="1173317"/>
            <a:ext cx="11054054" cy="1200329"/>
          </a:xfrm>
          <a:prstGeom prst="rect">
            <a:avLst/>
          </a:prstGeom>
          <a:noFill/>
          <a:ln w="38100">
            <a:solidFill>
              <a:schemeClr val="bg1"/>
            </a:solidFill>
          </a:ln>
        </p:spPr>
        <p:txBody>
          <a:bodyPr wrap="square" rtlCol="0">
            <a:spAutoFit/>
          </a:bodyPr>
          <a:lstStyle/>
          <a:p>
            <a:pPr algn="just"/>
            <a:r>
              <a:rPr lang="en-US" b="1" dirty="0">
                <a:solidFill>
                  <a:schemeClr val="bg1"/>
                </a:solidFill>
              </a:rPr>
              <a:t>Political Philosophy: </a:t>
            </a:r>
            <a:r>
              <a:rPr lang="en-US" dirty="0" smtClean="0">
                <a:solidFill>
                  <a:schemeClr val="bg1"/>
                </a:solidFill>
              </a:rPr>
              <a:t>Strand of philosophy that </a:t>
            </a:r>
            <a:r>
              <a:rPr lang="en-GB" dirty="0" smtClean="0">
                <a:solidFill>
                  <a:schemeClr val="bg1"/>
                </a:solidFill>
              </a:rPr>
              <a:t>explores </a:t>
            </a:r>
            <a:r>
              <a:rPr lang="en-GB" dirty="0">
                <a:solidFill>
                  <a:schemeClr val="bg1"/>
                </a:solidFill>
              </a:rPr>
              <a:t>the interplay/alignment between legal, economic and civil aspects of social </a:t>
            </a:r>
            <a:r>
              <a:rPr lang="en-GB" dirty="0" smtClean="0">
                <a:solidFill>
                  <a:schemeClr val="bg1"/>
                </a:solidFill>
              </a:rPr>
              <a:t>life. It seeks to determine how </a:t>
            </a:r>
            <a:r>
              <a:rPr lang="en-GB" dirty="0">
                <a:solidFill>
                  <a:schemeClr val="bg1"/>
                </a:solidFill>
              </a:rPr>
              <a:t>the burdens and benefits that members within society carry, can be best adjusted to the interest of those individuals or groups of </a:t>
            </a:r>
            <a:r>
              <a:rPr lang="en-GB" dirty="0" smtClean="0">
                <a:solidFill>
                  <a:schemeClr val="bg1"/>
                </a:solidFill>
              </a:rPr>
              <a:t>individuals</a:t>
            </a:r>
            <a:r>
              <a:rPr lang="en-US" dirty="0" smtClean="0">
                <a:solidFill>
                  <a:schemeClr val="bg1"/>
                </a:solidFill>
              </a:rPr>
              <a:t>. </a:t>
            </a:r>
            <a:r>
              <a:rPr lang="en-US" b="1" dirty="0" smtClean="0">
                <a:solidFill>
                  <a:schemeClr val="accent3"/>
                </a:solidFill>
              </a:rPr>
              <a:t>Theories of Justice </a:t>
            </a:r>
            <a:r>
              <a:rPr lang="en-US" dirty="0" smtClean="0">
                <a:solidFill>
                  <a:schemeClr val="bg1"/>
                </a:solidFill>
              </a:rPr>
              <a:t>form the main subject of investigation. </a:t>
            </a:r>
            <a:endParaRPr lang="en-US" dirty="0">
              <a:solidFill>
                <a:schemeClr val="bg1"/>
              </a:solidFill>
            </a:endParaRPr>
          </a:p>
        </p:txBody>
      </p:sp>
      <p:sp>
        <p:nvSpPr>
          <p:cNvPr id="11" name="Subtitle 2"/>
          <p:cNvSpPr txBox="1">
            <a:spLocks/>
          </p:cNvSpPr>
          <p:nvPr/>
        </p:nvSpPr>
        <p:spPr>
          <a:xfrm>
            <a:off x="170211" y="259327"/>
            <a:ext cx="6833419"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Justice, Fairness and Equality</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61574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Do the activities come within the scope of the GDPR? </a:t>
            </a:r>
            <a:endParaRPr lang="nl-BE" sz="32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3133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75303" y="193449"/>
            <a:ext cx="6966154" cy="8241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5" name="Content Placeholder 1"/>
          <p:cNvSpPr txBox="1">
            <a:spLocks/>
          </p:cNvSpPr>
          <p:nvPr/>
        </p:nvSpPr>
        <p:spPr>
          <a:xfrm>
            <a:off x="698960" y="1017638"/>
            <a:ext cx="10620427" cy="5287297"/>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2(1). ‘This Regulation applies to the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processing</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of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personal data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wholly or partly by automated means and to the processing other than by automated means of personal data which form part of a filing system or are intended to form part of a filing system.’ </a:t>
            </a:r>
          </a:p>
          <a:p>
            <a:pPr lvl="1"/>
            <a:r>
              <a:rPr lang="en-GB" b="1" dirty="0">
                <a:solidFill>
                  <a:schemeClr val="bg1"/>
                </a:solidFill>
                <a:latin typeface="Century Gothic" panose="020B0502020202020204" pitchFamily="34" charset="0"/>
                <a:ea typeface="Tahoma" panose="020B0604030504040204" pitchFamily="34" charset="0"/>
                <a:cs typeface="Tahoma" panose="020B0604030504040204" pitchFamily="34" charset="0"/>
              </a:rPr>
              <a:t>‘Processing’ is broadly defined in Article 4(2) GDPR as, </a:t>
            </a:r>
            <a:endParaRPr lang="nl-BE" sz="16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 any operation or set of operations which is performed on personal data or on sets of personal data, whether or not by automated means, such as collection, recording, organisation, structuring, storage, adaptation or alteration, retrieval, consultation, use, disclosure by transmission, dissemination or otherwise making available, alignment or combination, restriction, erasure or destruction’.</a:t>
            </a:r>
            <a:endPar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endPar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GB" b="1" dirty="0">
                <a:solidFill>
                  <a:schemeClr val="bg1"/>
                </a:solidFill>
                <a:latin typeface="Century Gothic" panose="020B0502020202020204" pitchFamily="34" charset="0"/>
                <a:ea typeface="Tahoma" panose="020B0604030504040204" pitchFamily="34" charset="0"/>
                <a:cs typeface="Tahoma" panose="020B0604030504040204" pitchFamily="34" charset="0"/>
              </a:rPr>
              <a:t>Personal data are defined in Article 4(1) GDPR as,</a:t>
            </a:r>
            <a:endParaRPr lang="nl-BE"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 any</a:t>
            </a:r>
            <a:r>
              <a:rPr lang="en-GB"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en-GB" b="1" dirty="0">
                <a:solidFill>
                  <a:srgbClr val="FF0000"/>
                </a:solidFill>
                <a:latin typeface="Century Gothic" panose="020B0502020202020204" pitchFamily="34" charset="0"/>
                <a:ea typeface="Tahoma" panose="020B0604030504040204" pitchFamily="34" charset="0"/>
                <a:cs typeface="Tahoma" panose="020B0604030504040204" pitchFamily="34" charset="0"/>
              </a:rPr>
              <a:t>information</a:t>
            </a:r>
            <a:r>
              <a:rPr lang="en-GB" dirty="0">
                <a:latin typeface="Century Gothic" panose="020B0502020202020204" pitchFamily="34" charset="0"/>
                <a:ea typeface="Tahoma" panose="020B0604030504040204" pitchFamily="34" charset="0"/>
                <a:cs typeface="Tahoma" panose="020B0604030504040204" pitchFamily="34" charset="0"/>
              </a:rPr>
              <a:t> </a:t>
            </a:r>
            <a:r>
              <a:rPr lang="en-GB" b="1" dirty="0">
                <a:solidFill>
                  <a:schemeClr val="accent4"/>
                </a:solidFill>
                <a:latin typeface="Century Gothic" panose="020B0502020202020204" pitchFamily="34" charset="0"/>
                <a:ea typeface="Tahoma" panose="020B0604030504040204" pitchFamily="34" charset="0"/>
                <a:cs typeface="Tahoma" panose="020B0604030504040204" pitchFamily="34" charset="0"/>
              </a:rPr>
              <a:t>relating to </a:t>
            </a:r>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an</a:t>
            </a:r>
            <a:r>
              <a:rPr lang="en-GB" dirty="0">
                <a:latin typeface="Century Gothic" panose="020B0502020202020204" pitchFamily="34" charset="0"/>
                <a:ea typeface="Tahoma" panose="020B0604030504040204" pitchFamily="34" charset="0"/>
                <a:cs typeface="Tahoma" panose="020B0604030504040204" pitchFamily="34" charset="0"/>
              </a:rPr>
              <a:t> </a:t>
            </a:r>
            <a:r>
              <a:rPr lang="en-GB" b="1" dirty="0">
                <a:solidFill>
                  <a:schemeClr val="accent2"/>
                </a:solidFill>
                <a:latin typeface="Century Gothic" panose="020B0502020202020204" pitchFamily="34" charset="0"/>
                <a:ea typeface="Tahoma" panose="020B0604030504040204" pitchFamily="34" charset="0"/>
                <a:cs typeface="Tahoma" panose="020B0604030504040204" pitchFamily="34" charset="0"/>
              </a:rPr>
              <a:t>identified or identifiable </a:t>
            </a:r>
            <a:r>
              <a:rPr lang="en-GB" b="1" dirty="0">
                <a:solidFill>
                  <a:schemeClr val="accent5"/>
                </a:solidFill>
                <a:latin typeface="Century Gothic" panose="020B0502020202020204" pitchFamily="34" charset="0"/>
                <a:ea typeface="Tahoma" panose="020B0604030504040204" pitchFamily="34" charset="0"/>
                <a:cs typeface="Tahoma" panose="020B0604030504040204" pitchFamily="34" charset="0"/>
              </a:rPr>
              <a:t>natural person </a:t>
            </a:r>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(‘data subject’); an identifiable natural person is one who can be identified, </a:t>
            </a:r>
            <a:r>
              <a:rPr lang="en-GB" b="1" dirty="0">
                <a:solidFill>
                  <a:schemeClr val="accent2"/>
                </a:solidFill>
                <a:latin typeface="Century Gothic" panose="020B0502020202020204" pitchFamily="34" charset="0"/>
                <a:ea typeface="Tahoma" panose="020B0604030504040204" pitchFamily="34" charset="0"/>
                <a:cs typeface="Tahoma" panose="020B0604030504040204" pitchFamily="34" charset="0"/>
              </a:rPr>
              <a:t>directly or indirectly</a:t>
            </a:r>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 in particular by reference to an identifier such as a name, an identification number, location data, an online identifier or to one or more factors specific to the physical, physiological, genetic, mental, economic, cultural or social identity of that natural person.’ </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04414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Tree>
    <p:extLst>
      <p:ext uri="{BB962C8B-B14F-4D97-AF65-F5344CB8AC3E}">
        <p14:creationId xmlns:p14="http://schemas.microsoft.com/office/powerpoint/2010/main" val="280637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26" y="853278"/>
            <a:ext cx="8408666" cy="5116631"/>
          </a:xfrm>
          <a:prstGeom prst="rect">
            <a:avLst/>
          </a:prstGeom>
        </p:spPr>
      </p:pic>
    </p:spTree>
    <p:extLst>
      <p:ext uri="{BB962C8B-B14F-4D97-AF65-F5344CB8AC3E}">
        <p14:creationId xmlns:p14="http://schemas.microsoft.com/office/powerpoint/2010/main" val="3514051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221907" y="752031"/>
            <a:ext cx="8221053" cy="5161660"/>
          </a:xfrm>
          <a:prstGeom prst="rect">
            <a:avLst/>
          </a:prstGeom>
        </p:spPr>
      </p:pic>
    </p:spTree>
    <p:extLst>
      <p:ext uri="{BB962C8B-B14F-4D97-AF65-F5344CB8AC3E}">
        <p14:creationId xmlns:p14="http://schemas.microsoft.com/office/powerpoint/2010/main" val="589158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09917" y="2426109"/>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But can the 2 devices be placed in the same bracket</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What</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might</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differentiate</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them</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245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Tree>
    <p:extLst>
      <p:ext uri="{BB962C8B-B14F-4D97-AF65-F5344CB8AC3E}">
        <p14:creationId xmlns:p14="http://schemas.microsoft.com/office/powerpoint/2010/main" val="1186778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09917" y="2426109"/>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Any risk for either processing sensitive personal data as prohibited on Article 9(1) GDPR? </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981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507" y="2019975"/>
            <a:ext cx="10058400" cy="2874813"/>
          </a:xfrm>
          <a:prstGeom prst="rect">
            <a:avLst/>
          </a:prstGeom>
        </p:spPr>
      </p:pic>
    </p:spTree>
    <p:extLst>
      <p:ext uri="{BB962C8B-B14F-4D97-AF65-F5344CB8AC3E}">
        <p14:creationId xmlns:p14="http://schemas.microsoft.com/office/powerpoint/2010/main" val="3472067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IoEverything</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smart fridge</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Virtual assistant</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3772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771" y="1281822"/>
            <a:ext cx="2094004" cy="422290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4203" y="1258789"/>
            <a:ext cx="1275386" cy="167952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4203" y="3195254"/>
            <a:ext cx="1275386" cy="1555798"/>
          </a:xfrm>
          <a:prstGeom prst="rect">
            <a:avLst/>
          </a:prstGeom>
        </p:spPr>
      </p:pic>
      <p:sp>
        <p:nvSpPr>
          <p:cNvPr id="9" name="TextBox 8"/>
          <p:cNvSpPr txBox="1"/>
          <p:nvPr/>
        </p:nvSpPr>
        <p:spPr>
          <a:xfrm>
            <a:off x="7019096" y="1726158"/>
            <a:ext cx="3118585" cy="738664"/>
          </a:xfrm>
          <a:prstGeom prst="rect">
            <a:avLst/>
          </a:prstGeom>
          <a:noFill/>
        </p:spPr>
        <p:txBody>
          <a:bodyPr wrap="square" rtlCol="0">
            <a:spAutoFit/>
          </a:bodyPr>
          <a:lstStyle/>
          <a:p>
            <a:r>
              <a:rPr lang="en-US" sz="1400" dirty="0">
                <a:solidFill>
                  <a:schemeClr val="bg1"/>
                </a:solidFill>
              </a:rPr>
              <a:t>Bob: </a:t>
            </a:r>
            <a:r>
              <a:rPr lang="en-US" sz="1400" i="1" dirty="0">
                <a:solidFill>
                  <a:schemeClr val="bg1"/>
                </a:solidFill>
              </a:rPr>
              <a:t>“I am poor and have no toys of my own. The flute would give me something to play with.”</a:t>
            </a:r>
            <a:endParaRPr lang="nl-BE" sz="1400" i="1" dirty="0">
              <a:solidFill>
                <a:schemeClr val="bg1"/>
              </a:solidFill>
            </a:endParaRPr>
          </a:p>
        </p:txBody>
      </p:sp>
      <p:sp>
        <p:nvSpPr>
          <p:cNvPr id="10" name="TextBox 9"/>
          <p:cNvSpPr txBox="1"/>
          <p:nvPr/>
        </p:nvSpPr>
        <p:spPr>
          <a:xfrm>
            <a:off x="7019096" y="3372020"/>
            <a:ext cx="3118585" cy="1169551"/>
          </a:xfrm>
          <a:prstGeom prst="rect">
            <a:avLst/>
          </a:prstGeom>
          <a:noFill/>
        </p:spPr>
        <p:txBody>
          <a:bodyPr wrap="square" rtlCol="0">
            <a:spAutoFit/>
          </a:bodyPr>
          <a:lstStyle/>
          <a:p>
            <a:r>
              <a:rPr lang="en-US" sz="1400" dirty="0">
                <a:solidFill>
                  <a:schemeClr val="bg1"/>
                </a:solidFill>
              </a:rPr>
              <a:t>Anne: </a:t>
            </a:r>
            <a:r>
              <a:rPr lang="en-US" sz="1400" i="1" dirty="0">
                <a:solidFill>
                  <a:schemeClr val="bg1"/>
                </a:solidFill>
              </a:rPr>
              <a:t>“I am the only one who can play this instrument. It would be quite unjust to deny the flute to the one who can actually play it!”</a:t>
            </a:r>
            <a:endParaRPr lang="nl-BE" sz="1400" i="1" dirty="0">
              <a:solidFill>
                <a:schemeClr val="bg1"/>
              </a:solidFill>
            </a:endParaRP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4203" y="4967470"/>
            <a:ext cx="1269385" cy="1596648"/>
          </a:xfrm>
          <a:prstGeom prst="rect">
            <a:avLst/>
          </a:prstGeom>
        </p:spPr>
      </p:pic>
      <p:sp>
        <p:nvSpPr>
          <p:cNvPr id="12" name="TextBox 11"/>
          <p:cNvSpPr txBox="1"/>
          <p:nvPr/>
        </p:nvSpPr>
        <p:spPr>
          <a:xfrm>
            <a:off x="7019096" y="5246614"/>
            <a:ext cx="3118585" cy="954107"/>
          </a:xfrm>
          <a:prstGeom prst="rect">
            <a:avLst/>
          </a:prstGeom>
          <a:noFill/>
        </p:spPr>
        <p:txBody>
          <a:bodyPr wrap="square" rtlCol="0">
            <a:spAutoFit/>
          </a:bodyPr>
          <a:lstStyle/>
          <a:p>
            <a:r>
              <a:rPr lang="en-US" sz="1400" dirty="0">
                <a:solidFill>
                  <a:schemeClr val="bg1"/>
                </a:solidFill>
              </a:rPr>
              <a:t>Carla: </a:t>
            </a:r>
            <a:r>
              <a:rPr lang="en-US" sz="1400" i="1" dirty="0">
                <a:solidFill>
                  <a:schemeClr val="bg1"/>
                </a:solidFill>
              </a:rPr>
              <a:t>“I have been working months on this flute, but then these expropriators came to grab the flute away from me!”</a:t>
            </a:r>
            <a:endParaRPr lang="nl-BE" sz="1400" i="1" dirty="0">
              <a:solidFill>
                <a:schemeClr val="bg1"/>
              </a:solidFill>
            </a:endParaRPr>
          </a:p>
        </p:txBody>
      </p:sp>
      <p:sp>
        <p:nvSpPr>
          <p:cNvPr id="13" name="TextBox 12"/>
          <p:cNvSpPr txBox="1"/>
          <p:nvPr/>
        </p:nvSpPr>
        <p:spPr>
          <a:xfrm>
            <a:off x="2130771" y="5682604"/>
            <a:ext cx="2094004" cy="461665"/>
          </a:xfrm>
          <a:prstGeom prst="rect">
            <a:avLst/>
          </a:prstGeom>
          <a:noFill/>
        </p:spPr>
        <p:txBody>
          <a:bodyPr wrap="square" rtlCol="0">
            <a:spAutoFit/>
          </a:bodyPr>
          <a:lstStyle/>
          <a:p>
            <a:r>
              <a:rPr lang="en-US" sz="1200" b="1" dirty="0">
                <a:solidFill>
                  <a:schemeClr val="bg2"/>
                </a:solidFill>
              </a:rPr>
              <a:t>Amartya Sen, </a:t>
            </a:r>
            <a:r>
              <a:rPr lang="en-US" sz="1200" dirty="0">
                <a:solidFill>
                  <a:schemeClr val="bg2"/>
                </a:solidFill>
              </a:rPr>
              <a:t>The Idea of Justice (2009)</a:t>
            </a:r>
            <a:endParaRPr lang="nl-BE" sz="1200" dirty="0">
              <a:solidFill>
                <a:schemeClr val="bg2"/>
              </a:solidFill>
            </a:endParaRPr>
          </a:p>
        </p:txBody>
      </p:sp>
      <p:sp>
        <p:nvSpPr>
          <p:cNvPr id="14" name="Subtitle 2"/>
          <p:cNvSpPr txBox="1">
            <a:spLocks/>
          </p:cNvSpPr>
          <p:nvPr/>
        </p:nvSpPr>
        <p:spPr>
          <a:xfrm>
            <a:off x="808065" y="288227"/>
            <a:ext cx="6833419"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Justice</a:t>
            </a:r>
            <a:endParaRPr lang="nl-BE" sz="28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TextBox 1"/>
          <p:cNvSpPr txBox="1"/>
          <p:nvPr/>
        </p:nvSpPr>
        <p:spPr>
          <a:xfrm>
            <a:off x="2130771" y="3756740"/>
            <a:ext cx="375920" cy="200055"/>
          </a:xfrm>
          <a:prstGeom prst="rect">
            <a:avLst/>
          </a:prstGeom>
          <a:solidFill>
            <a:schemeClr val="tx1"/>
          </a:solidFill>
        </p:spPr>
        <p:txBody>
          <a:bodyPr wrap="square" rtlCol="0">
            <a:spAutoFit/>
          </a:bodyPr>
          <a:lstStyle/>
          <a:p>
            <a:r>
              <a:rPr lang="en-US" sz="700" dirty="0" smtClean="0">
                <a:solidFill>
                  <a:schemeClr val="bg1"/>
                </a:solidFill>
              </a:rPr>
              <a:t>SEN</a:t>
            </a:r>
            <a:endParaRPr lang="nl-BE" sz="700" dirty="0">
              <a:solidFill>
                <a:schemeClr val="bg1"/>
              </a:solidFill>
            </a:endParaRPr>
          </a:p>
        </p:txBody>
      </p:sp>
    </p:spTree>
    <p:extLst>
      <p:ext uri="{BB962C8B-B14F-4D97-AF65-F5344CB8AC3E}">
        <p14:creationId xmlns:p14="http://schemas.microsoft.com/office/powerpoint/2010/main" val="3714584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What potential challenges does this raise for the smart assistant in terms of the conditions for lawful processing keeping in mind that in the home people may often have conversations on sensitive topics? </a:t>
            </a:r>
            <a:endParaRPr lang="nl-BE" sz="32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732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IoEverything</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smart fridge</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Virtual assistant</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09419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746" y="248598"/>
            <a:ext cx="6991202" cy="6293207"/>
          </a:xfrm>
          <a:prstGeom prst="rect">
            <a:avLst/>
          </a:prstGeom>
        </p:spPr>
      </p:pic>
      <p:sp>
        <p:nvSpPr>
          <p:cNvPr id="5" name="Right Brace 4"/>
          <p:cNvSpPr/>
          <p:nvPr/>
        </p:nvSpPr>
        <p:spPr>
          <a:xfrm>
            <a:off x="9605473" y="675118"/>
            <a:ext cx="239282" cy="564022"/>
          </a:xfrm>
          <a:prstGeom prst="rightBrace">
            <a:avLst/>
          </a:prstGeom>
          <a:ln w="5080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6" name="Right Brace 5"/>
          <p:cNvSpPr/>
          <p:nvPr/>
        </p:nvSpPr>
        <p:spPr>
          <a:xfrm>
            <a:off x="9605473" y="3461047"/>
            <a:ext cx="239282" cy="367469"/>
          </a:xfrm>
          <a:prstGeom prst="rightBrace">
            <a:avLst/>
          </a:prstGeom>
          <a:ln w="5080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414259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080751" y="1426029"/>
            <a:ext cx="8030497" cy="3254930"/>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What about data subject rights? What challenges might arise with regard to the right of access and right to object? </a:t>
            </a:r>
            <a:endParaRPr lang="nl-BE" sz="32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6915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1CB619-593C-A34D-88E7-AA18B0744A4C}"/>
              </a:ext>
            </a:extLst>
          </p:cNvPr>
          <p:cNvSpPr>
            <a:spLocks noGrp="1"/>
          </p:cNvSpPr>
          <p:nvPr>
            <p:ph type="title"/>
          </p:nvPr>
        </p:nvSpPr>
        <p:spPr>
          <a:xfrm>
            <a:off x="658697" y="307710"/>
            <a:ext cx="10515600" cy="634736"/>
          </a:xfrm>
        </p:spPr>
        <p:txBody>
          <a:bodyPr>
            <a:normAutofit/>
          </a:bodyPr>
          <a:lstStyle/>
          <a:p>
            <a:r>
              <a:rPr lang="en-US" sz="3200" b="1" cap="none" dirty="0">
                <a:solidFill>
                  <a:schemeClr val="bg2"/>
                </a:solidFill>
                <a:latin typeface="+mn-lt"/>
                <a:cs typeface="Shree Devanagari 714" panose="02000600000000000000" pitchFamily="2" charset="0"/>
              </a:rPr>
              <a:t>Data Subject Right Modalities</a:t>
            </a:r>
          </a:p>
        </p:txBody>
      </p:sp>
      <p:sp>
        <p:nvSpPr>
          <p:cNvPr id="7" name="Content Placeholder 7">
            <a:extLst>
              <a:ext uri="{FF2B5EF4-FFF2-40B4-BE49-F238E27FC236}">
                <a16:creationId xmlns:a16="http://schemas.microsoft.com/office/drawing/2014/main" id="{167BA4D5-F4B2-4E4B-8973-95F09A18F0C9}"/>
              </a:ext>
            </a:extLst>
          </p:cNvPr>
          <p:cNvSpPr>
            <a:spLocks noGrp="1"/>
          </p:cNvSpPr>
          <p:nvPr>
            <p:ph idx="1"/>
          </p:nvPr>
        </p:nvSpPr>
        <p:spPr>
          <a:xfrm>
            <a:off x="720000" y="1349998"/>
            <a:ext cx="11112000" cy="5279401"/>
          </a:xfrm>
        </p:spPr>
        <p:txBody>
          <a:bodyPr/>
          <a:lstStyle/>
          <a:p>
            <a:pPr>
              <a:lnSpc>
                <a:spcPct val="150000"/>
              </a:lnSpc>
            </a:pPr>
            <a:r>
              <a:rPr lang="en-US" sz="2400" dirty="0">
                <a:solidFill>
                  <a:schemeClr val="bg1"/>
                </a:solidFill>
                <a:cs typeface="Shree Devanagari 714" panose="02000600000000000000" pitchFamily="2" charset="0"/>
              </a:rPr>
              <a:t>Free of Charge</a:t>
            </a:r>
          </a:p>
          <a:p>
            <a:pPr>
              <a:lnSpc>
                <a:spcPct val="150000"/>
              </a:lnSpc>
            </a:pPr>
            <a:r>
              <a:rPr lang="en-US" sz="2400" dirty="0">
                <a:solidFill>
                  <a:schemeClr val="bg1"/>
                </a:solidFill>
                <a:cs typeface="Shree Devanagari 714" panose="02000600000000000000" pitchFamily="2" charset="0"/>
              </a:rPr>
              <a:t>Time Limit</a:t>
            </a:r>
          </a:p>
          <a:p>
            <a:pPr>
              <a:lnSpc>
                <a:spcPct val="150000"/>
              </a:lnSpc>
            </a:pPr>
            <a:r>
              <a:rPr lang="en-US" sz="2400" dirty="0">
                <a:solidFill>
                  <a:schemeClr val="bg1"/>
                </a:solidFill>
                <a:cs typeface="Shree Devanagari 714" panose="02000600000000000000" pitchFamily="2" charset="0"/>
              </a:rPr>
              <a:t>Form of Exercising</a:t>
            </a:r>
          </a:p>
          <a:p>
            <a:pPr>
              <a:lnSpc>
                <a:spcPct val="150000"/>
              </a:lnSpc>
            </a:pPr>
            <a:r>
              <a:rPr lang="en-US" sz="2400" dirty="0">
                <a:solidFill>
                  <a:schemeClr val="bg1"/>
                </a:solidFill>
                <a:cs typeface="Shree Devanagari 714" panose="02000600000000000000" pitchFamily="2" charset="0"/>
              </a:rPr>
              <a:t>Form of Answer</a:t>
            </a:r>
          </a:p>
          <a:p>
            <a:pPr>
              <a:lnSpc>
                <a:spcPct val="150000"/>
              </a:lnSpc>
            </a:pPr>
            <a:r>
              <a:rPr lang="en-US" sz="2400" dirty="0">
                <a:solidFill>
                  <a:schemeClr val="bg1"/>
                </a:solidFill>
                <a:cs typeface="Shree Devanagari 714" panose="02000600000000000000" pitchFamily="2" charset="0"/>
              </a:rPr>
              <a:t>Intelligible</a:t>
            </a:r>
          </a:p>
          <a:p>
            <a:pPr>
              <a:lnSpc>
                <a:spcPct val="150000"/>
              </a:lnSpc>
            </a:pPr>
            <a:r>
              <a:rPr lang="en-US" sz="2400" dirty="0">
                <a:solidFill>
                  <a:schemeClr val="bg1"/>
                </a:solidFill>
                <a:cs typeface="Shree Devanagari 714" panose="02000600000000000000" pitchFamily="2" charset="0"/>
              </a:rPr>
              <a:t>Verification of Identity</a:t>
            </a:r>
          </a:p>
          <a:p>
            <a:endParaRPr lang="en-US" dirty="0">
              <a:latin typeface="Shree Devanagari 714" panose="02000600000000000000" pitchFamily="2" charset="0"/>
              <a:cs typeface="Shree Devanagari 714" panose="02000600000000000000" pitchFamily="2" charset="0"/>
            </a:endParaRPr>
          </a:p>
        </p:txBody>
      </p:sp>
      <p:pic>
        <p:nvPicPr>
          <p:cNvPr id="8" name="Picture 7">
            <a:extLst>
              <a:ext uri="{FF2B5EF4-FFF2-40B4-BE49-F238E27FC236}">
                <a16:creationId xmlns:a16="http://schemas.microsoft.com/office/drawing/2014/main" id="{99F6C178-46F3-3F44-A9A0-AFB21AB6D85B}"/>
              </a:ext>
            </a:extLst>
          </p:cNvPr>
          <p:cNvPicPr>
            <a:picLocks noChangeAspect="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val="0"/>
              </a:ext>
            </a:extLst>
          </a:blip>
          <a:srcRect b="13250"/>
          <a:stretch/>
        </p:blipFill>
        <p:spPr>
          <a:xfrm>
            <a:off x="5230251" y="2023086"/>
            <a:ext cx="1660137" cy="1440160"/>
          </a:xfrm>
          <a:prstGeom prst="rect">
            <a:avLst/>
          </a:prstGeom>
        </p:spPr>
      </p:pic>
      <p:pic>
        <p:nvPicPr>
          <p:cNvPr id="9" name="Picture 8">
            <a:extLst>
              <a:ext uri="{FF2B5EF4-FFF2-40B4-BE49-F238E27FC236}">
                <a16:creationId xmlns:a16="http://schemas.microsoft.com/office/drawing/2014/main" id="{96F728D0-3ABF-DC4B-A425-FAD0C6CD7D6A}"/>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val="0"/>
              </a:ext>
            </a:extLst>
          </a:blip>
          <a:srcRect b="13902"/>
          <a:stretch/>
        </p:blipFill>
        <p:spPr>
          <a:xfrm>
            <a:off x="6224686" y="2761520"/>
            <a:ext cx="2091005" cy="1800331"/>
          </a:xfrm>
          <a:prstGeom prst="rect">
            <a:avLst/>
          </a:prstGeom>
        </p:spPr>
      </p:pic>
      <p:pic>
        <p:nvPicPr>
          <p:cNvPr id="10" name="Picture 9">
            <a:extLst>
              <a:ext uri="{FF2B5EF4-FFF2-40B4-BE49-F238E27FC236}">
                <a16:creationId xmlns:a16="http://schemas.microsoft.com/office/drawing/2014/main" id="{E9AA10DE-37A1-6E43-BC53-553B208E8E4C}"/>
              </a:ext>
            </a:extLst>
          </p:cNvPr>
          <p:cNvPicPr>
            <a:picLocks noChangeAspect="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val="0"/>
              </a:ext>
            </a:extLst>
          </a:blip>
          <a:srcRect b="13250"/>
          <a:stretch/>
        </p:blipFill>
        <p:spPr>
          <a:xfrm>
            <a:off x="7718903" y="3679423"/>
            <a:ext cx="1494123" cy="1296144"/>
          </a:xfrm>
          <a:prstGeom prst="rect">
            <a:avLst/>
          </a:prstGeom>
        </p:spPr>
      </p:pic>
      <p:pic>
        <p:nvPicPr>
          <p:cNvPr id="11" name="Picture 10">
            <a:extLst>
              <a:ext uri="{FF2B5EF4-FFF2-40B4-BE49-F238E27FC236}">
                <a16:creationId xmlns:a16="http://schemas.microsoft.com/office/drawing/2014/main" id="{A3B8678D-FCD7-284A-90DE-1B433DCA60B9}"/>
              </a:ext>
            </a:extLst>
          </p:cNvPr>
          <p:cNvPicPr>
            <a:picLocks noChangeAspect="1"/>
          </p:cNvPicPr>
          <p:nvPr/>
        </p:nvPicPr>
        <p:blipFill rotWithShape="1">
          <a:blip r:embed="rId6" cstate="email">
            <a:duotone>
              <a:schemeClr val="accent3">
                <a:shade val="45000"/>
                <a:satMod val="135000"/>
              </a:schemeClr>
              <a:prstClr val="white"/>
            </a:duotone>
            <a:extLst>
              <a:ext uri="{28A0092B-C50C-407E-A947-70E740481C1C}">
                <a14:useLocalDpi xmlns:a14="http://schemas.microsoft.com/office/drawing/2010/main" val="0"/>
              </a:ext>
            </a:extLst>
          </a:blip>
          <a:srcRect b="13250"/>
          <a:stretch/>
        </p:blipFill>
        <p:spPr>
          <a:xfrm>
            <a:off x="9213026" y="4293577"/>
            <a:ext cx="1628800" cy="1412976"/>
          </a:xfrm>
          <a:prstGeom prst="rect">
            <a:avLst/>
          </a:prstGeom>
        </p:spPr>
      </p:pic>
      <p:pic>
        <p:nvPicPr>
          <p:cNvPr id="12" name="Picture 11">
            <a:extLst>
              <a:ext uri="{FF2B5EF4-FFF2-40B4-BE49-F238E27FC236}">
                <a16:creationId xmlns:a16="http://schemas.microsoft.com/office/drawing/2014/main" id="{FCD036C6-18AB-BB4C-A28C-6D12FBE22B83}"/>
              </a:ext>
            </a:extLst>
          </p:cNvPr>
          <p:cNvPicPr>
            <a:picLocks noChangeAspect="1"/>
          </p:cNvPicPr>
          <p:nvPr/>
        </p:nvPicPr>
        <p:blipFill rotWithShape="1">
          <a:blip r:embed="rId7" cstate="email">
            <a:duotone>
              <a:schemeClr val="accent3">
                <a:shade val="45000"/>
                <a:satMod val="135000"/>
              </a:schemeClr>
              <a:prstClr val="white"/>
            </a:duotone>
            <a:extLst>
              <a:ext uri="{28A0092B-C50C-407E-A947-70E740481C1C}">
                <a14:useLocalDpi xmlns:a14="http://schemas.microsoft.com/office/drawing/2010/main" val="0"/>
              </a:ext>
            </a:extLst>
          </a:blip>
          <a:srcRect b="14300"/>
          <a:stretch/>
        </p:blipFill>
        <p:spPr>
          <a:xfrm>
            <a:off x="10338247" y="4975567"/>
            <a:ext cx="1988840" cy="1704426"/>
          </a:xfrm>
          <a:prstGeom prst="rect">
            <a:avLst/>
          </a:prstGeom>
        </p:spPr>
      </p:pic>
      <p:sp>
        <p:nvSpPr>
          <p:cNvPr id="14" name="Oval 13">
            <a:extLst>
              <a:ext uri="{FF2B5EF4-FFF2-40B4-BE49-F238E27FC236}">
                <a16:creationId xmlns:a16="http://schemas.microsoft.com/office/drawing/2014/main" id="{D851ADF9-9129-DE45-A2B9-295ECA746B8A}"/>
              </a:ext>
            </a:extLst>
          </p:cNvPr>
          <p:cNvSpPr/>
          <p:nvPr/>
        </p:nvSpPr>
        <p:spPr>
          <a:xfrm>
            <a:off x="7194942" y="3294782"/>
            <a:ext cx="164207" cy="15822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quot;No&quot; Symbol 14">
            <a:extLst>
              <a:ext uri="{FF2B5EF4-FFF2-40B4-BE49-F238E27FC236}">
                <a16:creationId xmlns:a16="http://schemas.microsoft.com/office/drawing/2014/main" id="{E09EDBC3-320C-E243-B92F-3B9B179699C3}"/>
              </a:ext>
            </a:extLst>
          </p:cNvPr>
          <p:cNvSpPr/>
          <p:nvPr/>
        </p:nvSpPr>
        <p:spPr>
          <a:xfrm>
            <a:off x="4140270" y="1534385"/>
            <a:ext cx="1224136" cy="1142897"/>
          </a:xfrm>
          <a:prstGeom prst="noSmoking">
            <a:avLst>
              <a:gd name="adj" fmla="val 709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accent3">
                    <a:lumMod val="75000"/>
                  </a:schemeClr>
                </a:solidFill>
              </a:rPr>
              <a:t>$</a:t>
            </a:r>
            <a:endParaRPr lang="en-US" dirty="0">
              <a:solidFill>
                <a:schemeClr val="accent3">
                  <a:lumMod val="75000"/>
                </a:schemeClr>
              </a:solidFill>
            </a:endParaRPr>
          </a:p>
        </p:txBody>
      </p:sp>
    </p:spTree>
    <p:extLst>
      <p:ext uri="{BB962C8B-B14F-4D97-AF65-F5344CB8AC3E}">
        <p14:creationId xmlns:p14="http://schemas.microsoft.com/office/powerpoint/2010/main" val="372088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BB226C0-7C33-8546-87D4-C35FA08AEEF9}"/>
              </a:ext>
            </a:extLst>
          </p:cNvPr>
          <p:cNvSpPr txBox="1">
            <a:spLocks/>
          </p:cNvSpPr>
          <p:nvPr/>
        </p:nvSpPr>
        <p:spPr>
          <a:xfrm>
            <a:off x="838200" y="1690688"/>
            <a:ext cx="7991475" cy="4802187"/>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nSpc>
                <a:spcPct val="200000"/>
              </a:lnSpc>
              <a:buFont typeface="Arial" panose="020B0604020202020204" pitchFamily="34" charset="0"/>
              <a:buChar char="•"/>
            </a:pPr>
            <a:r>
              <a:rPr lang="en-US" sz="2400" dirty="0">
                <a:solidFill>
                  <a:schemeClr val="bg1"/>
                </a:solidFill>
              </a:rPr>
              <a:t>GDPR Artt.13-14 &amp; 15</a:t>
            </a:r>
          </a:p>
          <a:p>
            <a:pPr>
              <a:lnSpc>
                <a:spcPct val="200000"/>
              </a:lnSpc>
              <a:buFont typeface="Arial" panose="020B0604020202020204" pitchFamily="34" charset="0"/>
              <a:buChar char="•"/>
            </a:pPr>
            <a:r>
              <a:rPr lang="en-US" sz="2400" i="1" dirty="0">
                <a:solidFill>
                  <a:schemeClr val="bg1"/>
                </a:solidFill>
              </a:rPr>
              <a:t>Ex ante </a:t>
            </a:r>
            <a:r>
              <a:rPr lang="en-US" sz="2400" dirty="0">
                <a:solidFill>
                  <a:schemeClr val="bg1"/>
                </a:solidFill>
              </a:rPr>
              <a:t>v </a:t>
            </a:r>
            <a:r>
              <a:rPr lang="en-US" sz="2400" i="1" dirty="0">
                <a:solidFill>
                  <a:schemeClr val="bg1"/>
                </a:solidFill>
              </a:rPr>
              <a:t>ex post </a:t>
            </a:r>
            <a:r>
              <a:rPr lang="en-US" sz="2400" dirty="0">
                <a:solidFill>
                  <a:schemeClr val="bg1"/>
                </a:solidFill>
              </a:rPr>
              <a:t>+ push v pull</a:t>
            </a:r>
          </a:p>
          <a:p>
            <a:pPr>
              <a:lnSpc>
                <a:spcPct val="200000"/>
              </a:lnSpc>
              <a:buFont typeface="Arial" panose="020B0604020202020204" pitchFamily="34" charset="0"/>
              <a:buChar char="•"/>
            </a:pPr>
            <a:r>
              <a:rPr lang="en-US" sz="2400" dirty="0">
                <a:solidFill>
                  <a:schemeClr val="bg1"/>
                </a:solidFill>
              </a:rPr>
              <a:t>Central to data protection law from early start</a:t>
            </a:r>
          </a:p>
          <a:p>
            <a:pPr lvl="1">
              <a:buFont typeface="Arial" panose="020B0604020202020204" pitchFamily="34" charset="0"/>
              <a:buChar char="•"/>
            </a:pPr>
            <a:r>
              <a:rPr lang="en-US" sz="2400" dirty="0">
                <a:solidFill>
                  <a:schemeClr val="bg1"/>
                </a:solidFill>
              </a:rPr>
              <a:t>Guarantees accountability/responsibility/compliance</a:t>
            </a:r>
          </a:p>
          <a:p>
            <a:pPr lvl="1">
              <a:buFont typeface="Arial" panose="020B0604020202020204" pitchFamily="34" charset="0"/>
              <a:buChar char="•"/>
            </a:pPr>
            <a:r>
              <a:rPr lang="en-US" sz="2400" dirty="0">
                <a:solidFill>
                  <a:schemeClr val="bg1"/>
                </a:solidFill>
              </a:rPr>
              <a:t>Enables other data subject rights</a:t>
            </a:r>
          </a:p>
          <a:p>
            <a:pPr lvl="1">
              <a:buFont typeface="Arial" panose="020B0604020202020204" pitchFamily="34" charset="0"/>
              <a:buChar char="•"/>
            </a:pPr>
            <a:r>
              <a:rPr lang="en-US" sz="2400" dirty="0">
                <a:solidFill>
                  <a:schemeClr val="bg1"/>
                </a:solidFill>
              </a:rPr>
              <a:t>Guarantees other legal rights</a:t>
            </a:r>
          </a:p>
        </p:txBody>
      </p:sp>
      <p:sp>
        <p:nvSpPr>
          <p:cNvPr id="5" name="Title 3">
            <a:extLst>
              <a:ext uri="{FF2B5EF4-FFF2-40B4-BE49-F238E27FC236}">
                <a16:creationId xmlns:a16="http://schemas.microsoft.com/office/drawing/2014/main" id="{27019DDD-EDE0-8E43-9BF2-C8EA1C4C1F75}"/>
              </a:ext>
            </a:extLst>
          </p:cNvPr>
          <p:cNvSpPr>
            <a:spLocks noGrp="1"/>
          </p:cNvSpPr>
          <p:nvPr>
            <p:ph type="title"/>
          </p:nvPr>
        </p:nvSpPr>
        <p:spPr>
          <a:xfrm>
            <a:off x="838200" y="365125"/>
            <a:ext cx="10515600" cy="1325563"/>
          </a:xfrm>
        </p:spPr>
        <p:txBody>
          <a:bodyPr>
            <a:normAutofit/>
          </a:bodyPr>
          <a:lstStyle/>
          <a:p>
            <a:r>
              <a:rPr lang="en-US" sz="3200" b="1" cap="none" dirty="0">
                <a:solidFill>
                  <a:schemeClr val="bg2"/>
                </a:solidFill>
                <a:latin typeface="+mn-lt"/>
                <a:cs typeface="Shree Devanagari 714" panose="02000600000000000000" pitchFamily="2" charset="0"/>
              </a:rPr>
              <a:t>Transparency and the Right of Access</a:t>
            </a:r>
          </a:p>
        </p:txBody>
      </p:sp>
    </p:spTree>
    <p:extLst>
      <p:ext uri="{BB962C8B-B14F-4D97-AF65-F5344CB8AC3E}">
        <p14:creationId xmlns:p14="http://schemas.microsoft.com/office/powerpoint/2010/main" val="16372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49FD00-51A9-214A-99F7-73B208AFA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1796" y="332405"/>
            <a:ext cx="6808407" cy="619318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DAECD6BC-9CD7-084E-9B7E-7482CF38DC71}"/>
              </a:ext>
            </a:extLst>
          </p:cNvPr>
          <p:cNvSpPr/>
          <p:nvPr/>
        </p:nvSpPr>
        <p:spPr>
          <a:xfrm flipV="1">
            <a:off x="3208017" y="1730692"/>
            <a:ext cx="514576"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635097-7641-B446-BD18-9174BB9AB566}"/>
              </a:ext>
            </a:extLst>
          </p:cNvPr>
          <p:cNvSpPr/>
          <p:nvPr/>
        </p:nvSpPr>
        <p:spPr>
          <a:xfrm flipV="1">
            <a:off x="3205775" y="2017561"/>
            <a:ext cx="1458112"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EA4B8A-3C77-6B49-ADDE-695ABAAF7982}"/>
              </a:ext>
            </a:extLst>
          </p:cNvPr>
          <p:cNvSpPr/>
          <p:nvPr/>
        </p:nvSpPr>
        <p:spPr>
          <a:xfrm flipV="1">
            <a:off x="3205775" y="2304429"/>
            <a:ext cx="1989271"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F20F54-4EFE-1A47-9D6E-771F6BCEC3E1}"/>
              </a:ext>
            </a:extLst>
          </p:cNvPr>
          <p:cNvSpPr/>
          <p:nvPr/>
        </p:nvSpPr>
        <p:spPr>
          <a:xfrm flipV="1">
            <a:off x="3864680" y="2745937"/>
            <a:ext cx="3468449"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067765-43FD-EF4B-A1F4-8CDDCC160296}"/>
              </a:ext>
            </a:extLst>
          </p:cNvPr>
          <p:cNvSpPr/>
          <p:nvPr/>
        </p:nvSpPr>
        <p:spPr>
          <a:xfrm flipV="1">
            <a:off x="3205775" y="3637328"/>
            <a:ext cx="1458113"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BFBFF9-3B12-1E49-B189-70AEF163FB10}"/>
              </a:ext>
            </a:extLst>
          </p:cNvPr>
          <p:cNvSpPr/>
          <p:nvPr/>
        </p:nvSpPr>
        <p:spPr>
          <a:xfrm flipV="1">
            <a:off x="6459964" y="3950495"/>
            <a:ext cx="2332171"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D4E34A-BAB3-6B46-9322-173309F5C49A}"/>
              </a:ext>
            </a:extLst>
          </p:cNvPr>
          <p:cNvSpPr/>
          <p:nvPr/>
        </p:nvSpPr>
        <p:spPr>
          <a:xfrm flipV="1">
            <a:off x="3205775" y="4238351"/>
            <a:ext cx="2177531"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36BE2C-DD79-D444-8040-3EA3BFA1EE68}"/>
              </a:ext>
            </a:extLst>
          </p:cNvPr>
          <p:cNvSpPr/>
          <p:nvPr/>
        </p:nvSpPr>
        <p:spPr>
          <a:xfrm flipV="1">
            <a:off x="4644609" y="5359924"/>
            <a:ext cx="1538797"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FFB246-681D-BC42-8336-456ABA98950B}"/>
              </a:ext>
            </a:extLst>
          </p:cNvPr>
          <p:cNvSpPr/>
          <p:nvPr/>
        </p:nvSpPr>
        <p:spPr>
          <a:xfrm flipV="1">
            <a:off x="5903600" y="6167932"/>
            <a:ext cx="3274906" cy="17481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589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IoEverything</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smart fridge</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Virtual assistant</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941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D8FEB91-5AA0-CF4E-9653-8A6961323E60}"/>
              </a:ext>
            </a:extLst>
          </p:cNvPr>
          <p:cNvSpPr>
            <a:spLocks noGrp="1"/>
          </p:cNvSpPr>
          <p:nvPr>
            <p:ph type="title"/>
          </p:nvPr>
        </p:nvSpPr>
        <p:spPr>
          <a:xfrm>
            <a:off x="838200" y="245261"/>
            <a:ext cx="10515600" cy="1325563"/>
          </a:xfrm>
        </p:spPr>
        <p:txBody>
          <a:bodyPr>
            <a:normAutofit/>
          </a:bodyPr>
          <a:lstStyle/>
          <a:p>
            <a:r>
              <a:rPr lang="en-GB" sz="3200" b="1" cap="none" dirty="0">
                <a:solidFill>
                  <a:schemeClr val="bg2"/>
                </a:solidFill>
                <a:latin typeface="+mn-lt"/>
                <a:cs typeface="Shree Devanagari 714" panose="02000600000000000000" pitchFamily="2" charset="0"/>
              </a:rPr>
              <a:t>Right to object (Art.21)</a:t>
            </a:r>
          </a:p>
        </p:txBody>
      </p:sp>
      <p:sp>
        <p:nvSpPr>
          <p:cNvPr id="9" name="Content Placeholder 4">
            <a:extLst>
              <a:ext uri="{FF2B5EF4-FFF2-40B4-BE49-F238E27FC236}">
                <a16:creationId xmlns:a16="http://schemas.microsoft.com/office/drawing/2014/main" id="{E29A22E5-B058-5941-8B13-8F7F9504EEFA}"/>
              </a:ext>
            </a:extLst>
          </p:cNvPr>
          <p:cNvSpPr>
            <a:spLocks noGrp="1"/>
          </p:cNvSpPr>
          <p:nvPr>
            <p:ph idx="1"/>
          </p:nvPr>
        </p:nvSpPr>
        <p:spPr>
          <a:xfrm>
            <a:off x="838200" y="1379095"/>
            <a:ext cx="10515600" cy="4797868"/>
          </a:xfrm>
        </p:spPr>
        <p:txBody>
          <a:bodyPr>
            <a:normAutofit/>
          </a:bodyPr>
          <a:lstStyle/>
          <a:p>
            <a:pPr marL="0" indent="0" algn="just">
              <a:buNone/>
            </a:pPr>
            <a:r>
              <a:rPr lang="en-US" dirty="0">
                <a:solidFill>
                  <a:schemeClr val="bg1"/>
                </a:solidFill>
              </a:rPr>
              <a:t>1. The data subject shall have the right to object, </a:t>
            </a:r>
            <a:r>
              <a:rPr lang="en-US" b="1" dirty="0">
                <a:solidFill>
                  <a:schemeClr val="bg1"/>
                </a:solidFill>
              </a:rPr>
              <a:t>on grounds relating to his or her particular situation</a:t>
            </a:r>
            <a:r>
              <a:rPr lang="en-US" dirty="0">
                <a:solidFill>
                  <a:schemeClr val="bg1"/>
                </a:solidFill>
              </a:rPr>
              <a:t>, at any time to processing of personal data concerning him or her which is based on </a:t>
            </a:r>
            <a:r>
              <a:rPr lang="en-US" b="1" dirty="0">
                <a:solidFill>
                  <a:schemeClr val="bg1"/>
                </a:solidFill>
              </a:rPr>
              <a:t>point (e) or (f) of Article 6(1)</a:t>
            </a:r>
            <a:r>
              <a:rPr lang="en-US" dirty="0">
                <a:solidFill>
                  <a:schemeClr val="bg1"/>
                </a:solidFill>
              </a:rPr>
              <a:t>, including profiling based on those provisions. The controller shall no longer process the personal data unless the controller demonstrates </a:t>
            </a:r>
            <a:r>
              <a:rPr lang="en-US" b="1" dirty="0">
                <a:solidFill>
                  <a:schemeClr val="bg1"/>
                </a:solidFill>
              </a:rPr>
              <a:t>compelling legitimate grounds for the processing which override the interests, rights and freedoms of the data subject </a:t>
            </a:r>
            <a:r>
              <a:rPr lang="en-US" dirty="0">
                <a:solidFill>
                  <a:schemeClr val="bg1"/>
                </a:solidFill>
              </a:rPr>
              <a:t>or for the establishment, exercise or </a:t>
            </a:r>
            <a:r>
              <a:rPr lang="en-US" dirty="0" err="1">
                <a:solidFill>
                  <a:schemeClr val="bg1"/>
                </a:solidFill>
              </a:rPr>
              <a:t>defence</a:t>
            </a:r>
            <a:r>
              <a:rPr lang="en-US" dirty="0">
                <a:solidFill>
                  <a:schemeClr val="bg1"/>
                </a:solidFill>
              </a:rPr>
              <a:t> of legal claims. </a:t>
            </a:r>
          </a:p>
          <a:p>
            <a:pPr marL="0" indent="0" algn="just">
              <a:buNone/>
            </a:pPr>
            <a:r>
              <a:rPr lang="en-US" dirty="0">
                <a:solidFill>
                  <a:schemeClr val="bg1"/>
                </a:solidFill>
              </a:rPr>
              <a:t>2. Where personal data are processed for </a:t>
            </a:r>
            <a:r>
              <a:rPr lang="en-US" b="1" dirty="0">
                <a:solidFill>
                  <a:schemeClr val="bg1"/>
                </a:solidFill>
              </a:rPr>
              <a:t>direct marketing </a:t>
            </a:r>
            <a:r>
              <a:rPr lang="en-US" dirty="0">
                <a:solidFill>
                  <a:schemeClr val="bg1"/>
                </a:solidFill>
              </a:rPr>
              <a:t>purposes, the data subject shall have the right to object at any time [...]</a:t>
            </a:r>
          </a:p>
          <a:p>
            <a:pPr marL="0" indent="0" algn="just">
              <a:buNone/>
            </a:pPr>
            <a:r>
              <a:rPr lang="en-US" dirty="0">
                <a:solidFill>
                  <a:schemeClr val="bg1"/>
                </a:solidFill>
              </a:rPr>
              <a:t>5. In the context of the use of information society services [...] the data subject may exercise his or her right to object by automated means using technical specifications</a:t>
            </a:r>
          </a:p>
          <a:p>
            <a:pPr marL="0" indent="0" algn="just">
              <a:buNone/>
            </a:pPr>
            <a:endParaRPr lang="en-US"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53017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1D9BDA3-0BCA-B845-B27E-37F66CC83C76}"/>
              </a:ext>
            </a:extLst>
          </p:cNvPr>
          <p:cNvSpPr>
            <a:spLocks noGrp="1"/>
          </p:cNvSpPr>
          <p:nvPr>
            <p:ph type="title"/>
          </p:nvPr>
        </p:nvSpPr>
        <p:spPr>
          <a:xfrm>
            <a:off x="644503" y="738099"/>
            <a:ext cx="10515600" cy="1325563"/>
          </a:xfrm>
        </p:spPr>
        <p:txBody>
          <a:bodyPr>
            <a:normAutofit/>
          </a:bodyPr>
          <a:lstStyle/>
          <a:p>
            <a:r>
              <a:rPr lang="en-GB" sz="3200" b="1" cap="none" dirty="0">
                <a:solidFill>
                  <a:schemeClr val="bg2"/>
                </a:solidFill>
                <a:latin typeface="+mn-lt"/>
                <a:cs typeface="Shree Devanagari 714" panose="02000600000000000000" pitchFamily="2" charset="0"/>
              </a:rPr>
              <a:t>Right to object v Right to erasure?</a:t>
            </a:r>
          </a:p>
        </p:txBody>
      </p:sp>
      <p:sp>
        <p:nvSpPr>
          <p:cNvPr id="23" name="TextBox 22">
            <a:extLst>
              <a:ext uri="{FF2B5EF4-FFF2-40B4-BE49-F238E27FC236}">
                <a16:creationId xmlns:a16="http://schemas.microsoft.com/office/drawing/2014/main" id="{4DEBE4C6-E6D6-904C-B654-34415A8621F0}"/>
              </a:ext>
            </a:extLst>
          </p:cNvPr>
          <p:cNvSpPr txBox="1"/>
          <p:nvPr/>
        </p:nvSpPr>
        <p:spPr>
          <a:xfrm>
            <a:off x="1291897" y="2171747"/>
            <a:ext cx="9616981" cy="646331"/>
          </a:xfrm>
          <a:prstGeom prst="rect">
            <a:avLst/>
          </a:prstGeom>
          <a:noFill/>
        </p:spPr>
        <p:txBody>
          <a:bodyPr wrap="square" rtlCol="0">
            <a:spAutoFit/>
          </a:bodyPr>
          <a:lstStyle/>
          <a:p>
            <a:pPr algn="ctr"/>
            <a:r>
              <a:rPr lang="en-GB" sz="3600" dirty="0">
                <a:solidFill>
                  <a:schemeClr val="bg1"/>
                </a:solidFill>
              </a:rPr>
              <a:t>Processing operation	 v 	personal data</a:t>
            </a:r>
          </a:p>
        </p:txBody>
      </p:sp>
      <p:pic>
        <p:nvPicPr>
          <p:cNvPr id="24" name="Picture 23">
            <a:extLst>
              <a:ext uri="{FF2B5EF4-FFF2-40B4-BE49-F238E27FC236}">
                <a16:creationId xmlns:a16="http://schemas.microsoft.com/office/drawing/2014/main" id="{331465C8-44C4-A140-B289-E0B167CF0678}"/>
              </a:ext>
            </a:extLst>
          </p:cNvPr>
          <p:cNvPicPr>
            <a:picLocks noChangeAspect="1"/>
          </p:cNvPicPr>
          <p:nvPr/>
        </p:nvPicPr>
        <p:blipFill rotWithShape="1">
          <a:blip r:embed="rId3">
            <a:alphaModFix amt="74000"/>
            <a:extLst>
              <a:ext uri="{BEBA8EAE-BF5A-486C-A8C5-ECC9F3942E4B}">
                <a14:imgProps xmlns:a14="http://schemas.microsoft.com/office/drawing/2010/main">
                  <a14:imgLayer r:embed="rId4">
                    <a14:imgEffect>
                      <a14:backgroundRemoval t="2163" b="98901" l="9218" r="93879">
                        <a14:foregroundMark x1="40841" y1="8475" x2="40841" y2="8475"/>
                        <a14:foregroundMark x1="39636" y1="5035" x2="39636" y2="5035"/>
                        <a14:foregroundMark x1="16332" y1="92270" x2="16332" y2="92270"/>
                        <a14:foregroundMark x1="15245" y1="97128" x2="15245" y2="97128"/>
                        <a14:foregroundMark x1="9241" y1="86135" x2="9241" y2="86135"/>
                        <a14:foregroundMark x1="37343" y1="98936" x2="37343" y2="98936"/>
                        <a14:foregroundMark x1="68329" y1="98191" x2="68329" y2="98191"/>
                        <a14:foregroundMark x1="91515" y1="61454" x2="91515" y2="61454"/>
                        <a14:foregroundMark x1="92224" y1="57305" x2="92224" y2="57305"/>
                        <a14:foregroundMark x1="93311" y1="56950" x2="93311" y2="56950"/>
                        <a14:foregroundMark x1="93548" y1="60355" x2="93548" y2="60355"/>
                        <a14:foregroundMark x1="93902" y1="60355" x2="93902" y2="60355"/>
                        <a14:foregroundMark x1="93784" y1="56950" x2="93784" y2="56950"/>
                        <a14:foregroundMark x1="39518" y1="2163" x2="39518" y2="2163"/>
                      </a14:backgroundRemoval>
                    </a14:imgEffect>
                  </a14:imgLayer>
                </a14:imgProps>
              </a:ext>
            </a:extLst>
          </a:blip>
          <a:srcRect l="8649" t="1441" r="5366"/>
          <a:stretch/>
        </p:blipFill>
        <p:spPr>
          <a:xfrm>
            <a:off x="1178085" y="3558181"/>
            <a:ext cx="2558942" cy="1954946"/>
          </a:xfrm>
          <a:prstGeom prst="rect">
            <a:avLst/>
          </a:prstGeom>
        </p:spPr>
      </p:pic>
      <p:sp>
        <p:nvSpPr>
          <p:cNvPr id="25" name="Striped Right Arrow 24">
            <a:extLst>
              <a:ext uri="{FF2B5EF4-FFF2-40B4-BE49-F238E27FC236}">
                <a16:creationId xmlns:a16="http://schemas.microsoft.com/office/drawing/2014/main" id="{0CE8FE62-F1C0-4A4F-B6E6-8976A012642E}"/>
              </a:ext>
            </a:extLst>
          </p:cNvPr>
          <p:cNvSpPr/>
          <p:nvPr/>
        </p:nvSpPr>
        <p:spPr>
          <a:xfrm>
            <a:off x="1370996" y="5200297"/>
            <a:ext cx="9677400" cy="1234440"/>
          </a:xfrm>
          <a:prstGeom prst="striped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cs typeface="Shree Devanagari 714" panose="02000600000000000000" pitchFamily="2" charset="0"/>
            </a:endParaRPr>
          </a:p>
        </p:txBody>
      </p:sp>
      <p:sp>
        <p:nvSpPr>
          <p:cNvPr id="26" name="TextBox 25">
            <a:extLst>
              <a:ext uri="{FF2B5EF4-FFF2-40B4-BE49-F238E27FC236}">
                <a16:creationId xmlns:a16="http://schemas.microsoft.com/office/drawing/2014/main" id="{B223B512-7E52-6543-B775-5A3AB5D1A33D}"/>
              </a:ext>
            </a:extLst>
          </p:cNvPr>
          <p:cNvSpPr txBox="1"/>
          <p:nvPr/>
        </p:nvSpPr>
        <p:spPr>
          <a:xfrm>
            <a:off x="2732365" y="3912007"/>
            <a:ext cx="1584969" cy="923330"/>
          </a:xfrm>
          <a:prstGeom prst="rect">
            <a:avLst/>
          </a:prstGeom>
          <a:noFill/>
        </p:spPr>
        <p:txBody>
          <a:bodyPr wrap="square" rtlCol="0">
            <a:spAutoFit/>
          </a:bodyPr>
          <a:lstStyle/>
          <a:p>
            <a:pPr algn="ctr"/>
            <a:r>
              <a:rPr lang="en-GB" i="1" dirty="0">
                <a:solidFill>
                  <a:schemeClr val="bg1"/>
                </a:solidFill>
                <a:cs typeface="Shree Devanagari 714" panose="02000600000000000000" pitchFamily="2" charset="0"/>
              </a:rPr>
              <a:t>Provide the Service</a:t>
            </a:r>
          </a:p>
          <a:p>
            <a:endParaRPr lang="en-GB" dirty="0">
              <a:solidFill>
                <a:schemeClr val="bg2">
                  <a:lumMod val="50000"/>
                </a:schemeClr>
              </a:solidFill>
              <a:cs typeface="Shree Devanagari 714" panose="02000600000000000000" pitchFamily="2" charset="0"/>
            </a:endParaRPr>
          </a:p>
        </p:txBody>
      </p:sp>
      <p:sp>
        <p:nvSpPr>
          <p:cNvPr id="27" name="TextBox 26">
            <a:extLst>
              <a:ext uri="{FF2B5EF4-FFF2-40B4-BE49-F238E27FC236}">
                <a16:creationId xmlns:a16="http://schemas.microsoft.com/office/drawing/2014/main" id="{6220F689-65F1-4D49-8854-A5D4C893DBC0}"/>
              </a:ext>
            </a:extLst>
          </p:cNvPr>
          <p:cNvSpPr txBox="1"/>
          <p:nvPr/>
        </p:nvSpPr>
        <p:spPr>
          <a:xfrm>
            <a:off x="3708412" y="4813694"/>
            <a:ext cx="1584969" cy="646331"/>
          </a:xfrm>
          <a:prstGeom prst="rect">
            <a:avLst/>
          </a:prstGeom>
          <a:noFill/>
        </p:spPr>
        <p:txBody>
          <a:bodyPr wrap="square" rtlCol="0">
            <a:spAutoFit/>
          </a:bodyPr>
          <a:lstStyle/>
          <a:p>
            <a:pPr algn="ctr"/>
            <a:r>
              <a:rPr lang="en-GB" i="1" dirty="0">
                <a:solidFill>
                  <a:schemeClr val="bg1"/>
                </a:solidFill>
                <a:cs typeface="Shree Devanagari 714" panose="02000600000000000000" pitchFamily="2" charset="0"/>
              </a:rPr>
              <a:t>Personalise the Service</a:t>
            </a:r>
          </a:p>
        </p:txBody>
      </p:sp>
      <p:sp>
        <p:nvSpPr>
          <p:cNvPr id="28" name="TextBox 27">
            <a:extLst>
              <a:ext uri="{FF2B5EF4-FFF2-40B4-BE49-F238E27FC236}">
                <a16:creationId xmlns:a16="http://schemas.microsoft.com/office/drawing/2014/main" id="{F0377EAD-8776-0047-97EA-03641EDEC949}"/>
              </a:ext>
            </a:extLst>
          </p:cNvPr>
          <p:cNvSpPr txBox="1"/>
          <p:nvPr/>
        </p:nvSpPr>
        <p:spPr>
          <a:xfrm>
            <a:off x="4317334" y="3811297"/>
            <a:ext cx="1584969" cy="646331"/>
          </a:xfrm>
          <a:prstGeom prst="rect">
            <a:avLst/>
          </a:prstGeom>
          <a:noFill/>
        </p:spPr>
        <p:txBody>
          <a:bodyPr wrap="square" rtlCol="0">
            <a:spAutoFit/>
          </a:bodyPr>
          <a:lstStyle/>
          <a:p>
            <a:pPr algn="ctr"/>
            <a:r>
              <a:rPr lang="en-GB" i="1" dirty="0">
                <a:solidFill>
                  <a:schemeClr val="bg1"/>
                </a:solidFill>
                <a:cs typeface="Shree Devanagari 714" panose="02000600000000000000" pitchFamily="2" charset="0"/>
              </a:rPr>
              <a:t>Improve the Service</a:t>
            </a:r>
          </a:p>
        </p:txBody>
      </p:sp>
      <p:sp>
        <p:nvSpPr>
          <p:cNvPr id="29" name="TextBox 28">
            <a:extLst>
              <a:ext uri="{FF2B5EF4-FFF2-40B4-BE49-F238E27FC236}">
                <a16:creationId xmlns:a16="http://schemas.microsoft.com/office/drawing/2014/main" id="{74738891-FF27-FC42-AC11-1CFDF96DEEE7}"/>
              </a:ext>
            </a:extLst>
          </p:cNvPr>
          <p:cNvSpPr txBox="1"/>
          <p:nvPr/>
        </p:nvSpPr>
        <p:spPr>
          <a:xfrm>
            <a:off x="5356176" y="4470675"/>
            <a:ext cx="3078527" cy="923330"/>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Provide measurement, analytics and other business services</a:t>
            </a:r>
          </a:p>
        </p:txBody>
      </p:sp>
      <p:sp>
        <p:nvSpPr>
          <p:cNvPr id="30" name="TextBox 29">
            <a:extLst>
              <a:ext uri="{FF2B5EF4-FFF2-40B4-BE49-F238E27FC236}">
                <a16:creationId xmlns:a16="http://schemas.microsoft.com/office/drawing/2014/main" id="{3F079363-B512-2E48-B391-2EB5CA4E8A63}"/>
              </a:ext>
            </a:extLst>
          </p:cNvPr>
          <p:cNvSpPr txBox="1"/>
          <p:nvPr/>
        </p:nvSpPr>
        <p:spPr>
          <a:xfrm>
            <a:off x="6537328" y="3740952"/>
            <a:ext cx="3078527" cy="646331"/>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Promote safety, integrity and security.</a:t>
            </a:r>
          </a:p>
        </p:txBody>
      </p:sp>
      <p:sp>
        <p:nvSpPr>
          <p:cNvPr id="31" name="TextBox 30">
            <a:extLst>
              <a:ext uri="{FF2B5EF4-FFF2-40B4-BE49-F238E27FC236}">
                <a16:creationId xmlns:a16="http://schemas.microsoft.com/office/drawing/2014/main" id="{16CD711D-5656-914C-A005-E7F8D39CED96}"/>
              </a:ext>
            </a:extLst>
          </p:cNvPr>
          <p:cNvSpPr txBox="1"/>
          <p:nvPr/>
        </p:nvSpPr>
        <p:spPr>
          <a:xfrm>
            <a:off x="7752658" y="4294851"/>
            <a:ext cx="3078527" cy="369332"/>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Communicate</a:t>
            </a:r>
            <a:r>
              <a:rPr lang="en-US" i="1" dirty="0">
                <a:solidFill>
                  <a:schemeClr val="bg2"/>
                </a:solidFill>
                <a:cs typeface="Shree Devanagari 714" panose="02000600000000000000" pitchFamily="2" charset="0"/>
              </a:rPr>
              <a:t> with you.</a:t>
            </a:r>
          </a:p>
        </p:txBody>
      </p:sp>
      <p:sp>
        <p:nvSpPr>
          <p:cNvPr id="32" name="TextBox 31">
            <a:extLst>
              <a:ext uri="{FF2B5EF4-FFF2-40B4-BE49-F238E27FC236}">
                <a16:creationId xmlns:a16="http://schemas.microsoft.com/office/drawing/2014/main" id="{86DC8066-0914-334A-B802-C9E587CBC555}"/>
              </a:ext>
            </a:extLst>
          </p:cNvPr>
          <p:cNvSpPr txBox="1"/>
          <p:nvPr/>
        </p:nvSpPr>
        <p:spPr>
          <a:xfrm>
            <a:off x="8282241" y="4666423"/>
            <a:ext cx="3078527" cy="646331"/>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Research and innovate for social good</a:t>
            </a:r>
          </a:p>
        </p:txBody>
      </p:sp>
      <p:sp>
        <p:nvSpPr>
          <p:cNvPr id="33" name="TextBox 32">
            <a:extLst>
              <a:ext uri="{FF2B5EF4-FFF2-40B4-BE49-F238E27FC236}">
                <a16:creationId xmlns:a16="http://schemas.microsoft.com/office/drawing/2014/main" id="{DF839B9C-64E4-444C-9A95-36C2C9120ECC}"/>
              </a:ext>
            </a:extLst>
          </p:cNvPr>
          <p:cNvSpPr txBox="1"/>
          <p:nvPr/>
        </p:nvSpPr>
        <p:spPr>
          <a:xfrm>
            <a:off x="9369614" y="3912007"/>
            <a:ext cx="3078527" cy="646331"/>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provide advertisers with reports</a:t>
            </a:r>
          </a:p>
        </p:txBody>
      </p:sp>
    </p:spTree>
    <p:extLst>
      <p:ext uri="{BB962C8B-B14F-4D97-AF65-F5344CB8AC3E}">
        <p14:creationId xmlns:p14="http://schemas.microsoft.com/office/powerpoint/2010/main" val="83345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500"/>
                            </p:stCondLst>
                            <p:childTnLst>
                              <p:par>
                                <p:cTn id="20" presetID="53" presetClass="entr" presetSubtype="16" fill="hold" grpId="0" nodeType="afterEffect">
                                  <p:stCondLst>
                                    <p:cond delay="10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par>
                          <p:cTn id="25" fill="hold">
                            <p:stCondLst>
                              <p:cond delay="2100"/>
                            </p:stCondLst>
                            <p:childTnLst>
                              <p:par>
                                <p:cTn id="26" presetID="53" presetClass="entr" presetSubtype="16" fill="hold" grpId="0" nodeType="afterEffect">
                                  <p:stCondLst>
                                    <p:cond delay="10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par>
                          <p:cTn id="31" fill="hold">
                            <p:stCondLst>
                              <p:cond delay="2700"/>
                            </p:stCondLst>
                            <p:childTnLst>
                              <p:par>
                                <p:cTn id="32" presetID="53" presetClass="entr" presetSubtype="16" fill="hold" grpId="0" nodeType="afterEffect">
                                  <p:stCondLst>
                                    <p:cond delay="1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childTnLst>
                          </p:cTn>
                        </p:par>
                        <p:par>
                          <p:cTn id="37" fill="hold">
                            <p:stCondLst>
                              <p:cond delay="3300"/>
                            </p:stCondLst>
                            <p:childTnLst>
                              <p:par>
                                <p:cTn id="38" presetID="53" presetClass="entr" presetSubtype="16" fill="hold" grpId="0" nodeType="afterEffect">
                                  <p:stCondLst>
                                    <p:cond delay="10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Effect transition="in" filter="fade">
                                      <p:cBhvr>
                                        <p:cTn id="42" dur="500"/>
                                        <p:tgtEl>
                                          <p:spTgt spid="30"/>
                                        </p:tgtEl>
                                      </p:cBhvr>
                                    </p:animEffect>
                                  </p:childTnLst>
                                </p:cTn>
                              </p:par>
                            </p:childTnLst>
                          </p:cTn>
                        </p:par>
                        <p:par>
                          <p:cTn id="43" fill="hold">
                            <p:stCondLst>
                              <p:cond delay="3900"/>
                            </p:stCondLst>
                            <p:childTnLst>
                              <p:par>
                                <p:cTn id="44" presetID="53" presetClass="entr" presetSubtype="16" fill="hold" grpId="0" nodeType="afterEffect">
                                  <p:stCondLst>
                                    <p:cond delay="10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4500"/>
                            </p:stCondLst>
                            <p:childTnLst>
                              <p:par>
                                <p:cTn id="50" presetID="53" presetClass="entr" presetSubtype="16" fill="hold" grpId="0" nodeType="afterEffect">
                                  <p:stCondLst>
                                    <p:cond delay="1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fltVal val="0"/>
                                          </p:val>
                                        </p:tav>
                                        <p:tav tm="100000">
                                          <p:val>
                                            <p:strVal val="#ppt_h"/>
                                          </p:val>
                                        </p:tav>
                                      </p:tavLst>
                                    </p:anim>
                                    <p:animEffect transition="in" filter="fade">
                                      <p:cBhvr>
                                        <p:cTn id="54" dur="500"/>
                                        <p:tgtEl>
                                          <p:spTgt spid="32"/>
                                        </p:tgtEl>
                                      </p:cBhvr>
                                    </p:animEffect>
                                  </p:childTnLst>
                                </p:cTn>
                              </p:par>
                            </p:childTnLst>
                          </p:cTn>
                        </p:par>
                        <p:par>
                          <p:cTn id="55" fill="hold">
                            <p:stCondLst>
                              <p:cond delay="5100"/>
                            </p:stCondLst>
                            <p:childTnLst>
                              <p:par>
                                <p:cTn id="56" presetID="53" presetClass="entr" presetSubtype="1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30"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62233" y="256891"/>
            <a:ext cx="6943540"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Fairness</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6" name="Content Placeholder 1"/>
          <p:cNvSpPr txBox="1">
            <a:spLocks/>
          </p:cNvSpPr>
          <p:nvPr/>
        </p:nvSpPr>
        <p:spPr>
          <a:xfrm>
            <a:off x="460738" y="1038222"/>
            <a:ext cx="11519730" cy="5662461"/>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1800" b="1" dirty="0">
                <a:solidFill>
                  <a:schemeClr val="bg1"/>
                </a:solidFill>
                <a:ea typeface="Tahoma" panose="020B0604030504040204" pitchFamily="34" charset="0"/>
                <a:cs typeface="Tahoma" panose="020B0604030504040204" pitchFamily="34" charset="0"/>
              </a:rPr>
              <a:t>Broad in Application </a:t>
            </a:r>
          </a:p>
          <a:p>
            <a:pPr marL="457200" lvl="1" indent="0">
              <a:buNone/>
            </a:pPr>
            <a:r>
              <a:rPr lang="en-US" sz="1600" dirty="0">
                <a:solidFill>
                  <a:schemeClr val="bg1"/>
                </a:solidFill>
              </a:rPr>
              <a:t>Many different things are said to be fair or unfair, e.g. persons, agents, institutions, 	data processing, etc</a:t>
            </a:r>
            <a:r>
              <a:rPr lang="en-US" sz="1600" dirty="0" smtClean="0">
                <a:solidFill>
                  <a:schemeClr val="bg1"/>
                </a:solidFill>
              </a:rPr>
              <a:t>.</a:t>
            </a:r>
          </a:p>
          <a:p>
            <a:pPr marL="457200" lvl="1" indent="0">
              <a:buNone/>
            </a:pPr>
            <a:endParaRPr lang="en-US" dirty="0">
              <a:solidFill>
                <a:schemeClr val="bg1"/>
              </a:solidFill>
            </a:endParaRPr>
          </a:p>
          <a:p>
            <a:pPr marL="0" indent="0">
              <a:buNone/>
            </a:pPr>
            <a:r>
              <a:rPr lang="en-US" sz="1800" b="1" dirty="0">
                <a:solidFill>
                  <a:schemeClr val="bg1"/>
                </a:solidFill>
              </a:rPr>
              <a:t>Complex in Structure</a:t>
            </a:r>
          </a:p>
          <a:p>
            <a:pPr marL="457200" lvl="1" indent="0">
              <a:buNone/>
            </a:pPr>
            <a:r>
              <a:rPr lang="en-US" sz="1600" dirty="0">
                <a:solidFill>
                  <a:schemeClr val="bg1"/>
                </a:solidFill>
              </a:rPr>
              <a:t>Distributive (Fair Share)</a:t>
            </a:r>
          </a:p>
          <a:p>
            <a:pPr marL="457200" lvl="1" indent="0">
              <a:buNone/>
            </a:pPr>
            <a:r>
              <a:rPr lang="en-US" sz="1600" dirty="0">
                <a:solidFill>
                  <a:schemeClr val="bg1"/>
                </a:solidFill>
              </a:rPr>
              <a:t>Procedural (Fair Treatment) (e.g. Data Protection)</a:t>
            </a:r>
          </a:p>
          <a:p>
            <a:pPr lvl="1"/>
            <a:r>
              <a:rPr lang="en-US" sz="1600" dirty="0">
                <a:solidFill>
                  <a:schemeClr val="bg1"/>
                </a:solidFill>
              </a:rPr>
              <a:t>	</a:t>
            </a:r>
          </a:p>
          <a:p>
            <a:pPr marL="0" indent="0">
              <a:buNone/>
            </a:pPr>
            <a:r>
              <a:rPr lang="en-US" sz="1800" b="1" dirty="0">
                <a:solidFill>
                  <a:schemeClr val="bg1"/>
                </a:solidFill>
              </a:rPr>
              <a:t>Morally Deep in Content</a:t>
            </a:r>
          </a:p>
          <a:p>
            <a:pPr marL="457200" lvl="1" indent="0">
              <a:buNone/>
            </a:pPr>
            <a:r>
              <a:rPr lang="en-US" sz="1600" dirty="0">
                <a:solidFill>
                  <a:schemeClr val="bg1"/>
                </a:solidFill>
              </a:rPr>
              <a:t>Statements concerning fairness are underpinned by strong reasons.</a:t>
            </a:r>
          </a:p>
          <a:p>
            <a:pPr marL="457200" lvl="1" indent="0">
              <a:buNone/>
            </a:pPr>
            <a:endParaRPr lang="en-US" sz="2000" dirty="0">
              <a:solidFill>
                <a:schemeClr val="bg1"/>
              </a:solidFill>
            </a:endParaRPr>
          </a:p>
          <a:p>
            <a:pPr marL="457200" lvl="1" indent="0">
              <a:buNone/>
            </a:pPr>
            <a:r>
              <a:rPr lang="en-US" sz="2000" b="1" dirty="0">
                <a:solidFill>
                  <a:schemeClr val="bg1"/>
                </a:solidFill>
                <a:ea typeface="Tahoma" panose="020B0604030504040204" pitchFamily="34" charset="0"/>
                <a:cs typeface="Tahoma" panose="020B0604030504040204" pitchFamily="34" charset="0"/>
              </a:rPr>
              <a:t>Rawls: </a:t>
            </a:r>
            <a:r>
              <a:rPr lang="en-US" sz="2000" dirty="0">
                <a:solidFill>
                  <a:schemeClr val="bg1"/>
                </a:solidFill>
                <a:ea typeface="Tahoma" panose="020B0604030504040204" pitchFamily="34" charset="0"/>
                <a:cs typeface="Tahoma" panose="020B0604030504040204" pitchFamily="34" charset="0"/>
              </a:rPr>
              <a:t>Fairness </a:t>
            </a:r>
            <a:r>
              <a:rPr lang="en-US" sz="2000" dirty="0" smtClean="0">
                <a:solidFill>
                  <a:schemeClr val="bg1"/>
                </a:solidFill>
                <a:ea typeface="Tahoma" panose="020B0604030504040204" pitchFamily="34" charset="0"/>
                <a:cs typeface="Tahoma" panose="020B0604030504040204" pitchFamily="34" charset="0"/>
              </a:rPr>
              <a:t>as being prior to, </a:t>
            </a:r>
            <a:r>
              <a:rPr lang="en-US" sz="2000" dirty="0">
                <a:solidFill>
                  <a:schemeClr val="bg1"/>
                </a:solidFill>
                <a:ea typeface="Tahoma" panose="020B0604030504040204" pitchFamily="34" charset="0"/>
                <a:cs typeface="Tahoma" panose="020B0604030504040204" pitchFamily="34" charset="0"/>
              </a:rPr>
              <a:t>and requirement </a:t>
            </a:r>
            <a:r>
              <a:rPr lang="en-US" sz="2000" dirty="0" smtClean="0">
                <a:solidFill>
                  <a:schemeClr val="bg1"/>
                </a:solidFill>
                <a:ea typeface="Tahoma" panose="020B0604030504040204" pitchFamily="34" charset="0"/>
                <a:cs typeface="Tahoma" panose="020B0604030504040204" pitchFamily="34" charset="0"/>
              </a:rPr>
              <a:t>for, </a:t>
            </a:r>
            <a:r>
              <a:rPr lang="en-US" sz="2000" dirty="0">
                <a:solidFill>
                  <a:schemeClr val="bg1"/>
                </a:solidFill>
                <a:ea typeface="Tahoma" panose="020B0604030504040204" pitchFamily="34" charset="0"/>
                <a:cs typeface="Tahoma" panose="020B0604030504040204" pitchFamily="34" charset="0"/>
              </a:rPr>
              <a:t>Justice? </a:t>
            </a:r>
          </a:p>
        </p:txBody>
      </p:sp>
    </p:spTree>
    <p:extLst>
      <p:ext uri="{BB962C8B-B14F-4D97-AF65-F5344CB8AC3E}">
        <p14:creationId xmlns:p14="http://schemas.microsoft.com/office/powerpoint/2010/main" val="3268052698"/>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564878" y="23132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3256803" y="15996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4683950" y="35694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4683951" y="8753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
        <p:nvSpPr>
          <p:cNvPr id="3" name="Rounded Rectangle 2"/>
          <p:cNvSpPr/>
          <p:nvPr/>
        </p:nvSpPr>
        <p:spPr>
          <a:xfrm>
            <a:off x="8444097" y="2223494"/>
            <a:ext cx="2996035" cy="148696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t>Advertising</a:t>
            </a:r>
          </a:p>
          <a:p>
            <a:pPr algn="ctr"/>
            <a:r>
              <a:rPr lang="nl-BE" sz="1400" b="1" dirty="0">
                <a:solidFill>
                  <a:schemeClr val="bg1"/>
                </a:solidFill>
                <a:latin typeface="Tahoma" panose="020B0604030504040204" pitchFamily="34" charset="0"/>
                <a:ea typeface="Tahoma" panose="020B0604030504040204" pitchFamily="34" charset="0"/>
                <a:cs typeface="Tahoma" panose="020B0604030504040204" pitchFamily="34" charset="0"/>
              </a:rPr>
              <a:t>WoolHowMuchAreYouWorths</a:t>
            </a:r>
          </a:p>
          <a:p>
            <a:pPr algn="ctr"/>
            <a:r>
              <a:rPr lang="nl-BE" sz="1400" b="1" dirty="0">
                <a:solidFill>
                  <a:schemeClr val="bg1"/>
                </a:solidFill>
                <a:latin typeface="Tahoma" panose="020B0604030504040204" pitchFamily="34" charset="0"/>
                <a:ea typeface="Tahoma" panose="020B0604030504040204" pitchFamily="34" charset="0"/>
                <a:cs typeface="Tahoma" panose="020B0604030504040204" pitchFamily="34" charset="0"/>
              </a:rPr>
              <a:t>Supermarket</a:t>
            </a:r>
            <a:r>
              <a:rPr lang="nl-BE" b="1" dirty="0">
                <a:solidFill>
                  <a:schemeClr val="bg1"/>
                </a:solidFill>
                <a:latin typeface="Tahoma" panose="020B0604030504040204" pitchFamily="34" charset="0"/>
                <a:ea typeface="Tahoma" panose="020B0604030504040204" pitchFamily="34" charset="0"/>
                <a:cs typeface="Tahoma" panose="020B0604030504040204" pitchFamily="34" charset="0"/>
              </a:rPr>
              <a:t> </a:t>
            </a:r>
          </a:p>
        </p:txBody>
      </p:sp>
      <p:sp>
        <p:nvSpPr>
          <p:cNvPr id="9" name="Left Brace 8">
            <a:extLst>
              <a:ext uri="{FF2B5EF4-FFF2-40B4-BE49-F238E27FC236}">
                <a16:creationId xmlns:a16="http://schemas.microsoft.com/office/drawing/2014/main" id="{67749503-BC34-8045-96A9-E8343AF336A2}"/>
              </a:ext>
            </a:extLst>
          </p:cNvPr>
          <p:cNvSpPr/>
          <p:nvPr/>
        </p:nvSpPr>
        <p:spPr>
          <a:xfrm>
            <a:off x="7016950" y="2966978"/>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Rounded Rectangle 9">
            <a:extLst>
              <a:ext uri="{FF2B5EF4-FFF2-40B4-BE49-F238E27FC236}">
                <a16:creationId xmlns:a16="http://schemas.microsoft.com/office/drawing/2014/main" id="{575844A9-6845-C54B-B620-DDE6033E775C}"/>
              </a:ext>
            </a:extLst>
          </p:cNvPr>
          <p:cNvSpPr/>
          <p:nvPr/>
        </p:nvSpPr>
        <p:spPr>
          <a:xfrm>
            <a:off x="8444097" y="4958148"/>
            <a:ext cx="2996035" cy="148696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t>Insurance</a:t>
            </a:r>
            <a:b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GB" sz="1400" b="1" dirty="0" err="1">
                <a:solidFill>
                  <a:schemeClr val="bg1"/>
                </a:solidFill>
                <a:latin typeface="Tahoma" panose="020B0604030504040204" pitchFamily="34" charset="0"/>
                <a:ea typeface="Tahoma" panose="020B0604030504040204" pitchFamily="34" charset="0"/>
                <a:cs typeface="Tahoma" panose="020B0604030504040204" pitchFamily="34" charset="0"/>
              </a:rPr>
              <a:t>HealthTrendFollower</a:t>
            </a:r>
            <a:endParaRPr lang="nl-BE"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60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chemeClr val="accent2"/>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
                                        </p:tgtEl>
                                        <p:attrNameLst>
                                          <p:attrName>fillcolor</p:attrName>
                                        </p:attrNameLst>
                                      </p:cBhvr>
                                      <p:to>
                                        <a:schemeClr val="accent2"/>
                                      </p:to>
                                    </p:animClr>
                                    <p:set>
                                      <p:cBhvr>
                                        <p:cTn id="13" dur="2000" fill="hold"/>
                                        <p:tgtEl>
                                          <p:spTgt spid="3"/>
                                        </p:tgtEl>
                                        <p:attrNameLst>
                                          <p:attrName>fill.type</p:attrName>
                                        </p:attrNameLst>
                                      </p:cBhvr>
                                      <p:to>
                                        <p:strVal val="solid"/>
                                      </p:to>
                                    </p:set>
                                    <p:set>
                                      <p:cBhvr>
                                        <p:cTn id="14" dur="2000" fill="hold"/>
                                        <p:tgtEl>
                                          <p:spTgt spid="3"/>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2000" fill="hold"/>
                                        <p:tgtEl>
                                          <p:spTgt spid="10"/>
                                        </p:tgtEl>
                                        <p:attrNameLst>
                                          <p:attrName>fillcolor</p:attrName>
                                        </p:attrNameLst>
                                      </p:cBhvr>
                                      <p:to>
                                        <a:schemeClr val="accent2"/>
                                      </p:to>
                                    </p:animClr>
                                    <p:set>
                                      <p:cBhvr>
                                        <p:cTn id="17" dur="2000" fill="hold"/>
                                        <p:tgtEl>
                                          <p:spTgt spid="10"/>
                                        </p:tgtEl>
                                        <p:attrNameLst>
                                          <p:attrName>fill.type</p:attrName>
                                        </p:attrNameLst>
                                      </p:cBhvr>
                                      <p:to>
                                        <p:strVal val="solid"/>
                                      </p:to>
                                    </p:set>
                                    <p:set>
                                      <p:cBhvr>
                                        <p:cTn id="18"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621" y="920685"/>
            <a:ext cx="9002708" cy="4938053"/>
          </a:xfrm>
        </p:spPr>
      </p:pic>
    </p:spTree>
    <p:extLst>
      <p:ext uri="{BB962C8B-B14F-4D97-AF65-F5344CB8AC3E}">
        <p14:creationId xmlns:p14="http://schemas.microsoft.com/office/powerpoint/2010/main" val="4014014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48CE0849-6F0B-D849-AD62-F957CB0209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218" y="1718423"/>
            <a:ext cx="9667563" cy="3421153"/>
          </a:xfrm>
        </p:spPr>
      </p:pic>
    </p:spTree>
    <p:extLst>
      <p:ext uri="{BB962C8B-B14F-4D97-AF65-F5344CB8AC3E}">
        <p14:creationId xmlns:p14="http://schemas.microsoft.com/office/powerpoint/2010/main" val="1084445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526026" y="370429"/>
            <a:ext cx="6258232" cy="7127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829490" y="1083179"/>
            <a:ext cx="10719780" cy="5486586"/>
          </a:xfrm>
        </p:spPr>
        <p:txBody>
          <a:bodyPr anchor="t">
            <a:normAutofit/>
          </a:bodyPr>
          <a:lstStyle/>
          <a:p>
            <a:pPr marL="0" indent="0" algn="just">
              <a:buNone/>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Data subject rights and ex post fair balancing – Article 21 GDPR The right to object in focus </a:t>
            </a:r>
          </a:p>
          <a:p>
            <a:pPr marL="457200" indent="-457200" algn="jus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‘The data subject shall have the right to object, on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grounds relating to his or her particular situation</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at any time to processing of personal data concerning him or her which is based on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point (e) or (f) of Article 6(1),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including profiling based on those provisions. The controller shall no longer process the personal data unless the controller demonstrates compelling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legitimate grounds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for the processing which override the interests, rights and freedoms of the data subject or for the establishment, exercise or </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defence</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of legal claims.’</a:t>
            </a:r>
          </a:p>
          <a:p>
            <a:pPr marL="457200" indent="-457200" algn="jus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6(1)(e-f) – refer to ‘interests’. More generic situation in Article 6(1)(e-f)?</a:t>
            </a:r>
          </a:p>
          <a:p>
            <a:pPr marL="457200" indent="-457200" algn="jus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Balancing stress test triggered by </a:t>
            </a:r>
            <a:r>
              <a:rPr lang="en-US" i="1" dirty="0">
                <a:solidFill>
                  <a:schemeClr val="bg1"/>
                </a:solidFill>
                <a:latin typeface="Century Gothic" panose="020B0502020202020204" pitchFamily="34" charset="0"/>
                <a:ea typeface="Tahoma" panose="020B0604030504040204" pitchFamily="34" charset="0"/>
                <a:cs typeface="Tahoma" panose="020B0604030504040204" pitchFamily="34" charset="0"/>
              </a:rPr>
              <a:t>ex post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empowerment measures directly implicates the enjoyment of a fundamental right. Any refusal of the rights to erasure, object, or not to be subject to automated decision-making justified by a legislative measure in light of Article 52(1).</a:t>
            </a:r>
          </a:p>
        </p:txBody>
      </p:sp>
    </p:spTree>
    <p:extLst>
      <p:ext uri="{BB962C8B-B14F-4D97-AF65-F5344CB8AC3E}">
        <p14:creationId xmlns:p14="http://schemas.microsoft.com/office/powerpoint/2010/main" val="2022156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467" y="264738"/>
            <a:ext cx="7271018" cy="6178791"/>
          </a:xfrm>
          <a:prstGeom prst="rect">
            <a:avLst/>
          </a:prstGeom>
        </p:spPr>
      </p:pic>
      <p:sp>
        <p:nvSpPr>
          <p:cNvPr id="4" name="Right Brace 3"/>
          <p:cNvSpPr/>
          <p:nvPr/>
        </p:nvSpPr>
        <p:spPr>
          <a:xfrm>
            <a:off x="9757844" y="1974079"/>
            <a:ext cx="239282" cy="367469"/>
          </a:xfrm>
          <a:prstGeom prst="rightBrace">
            <a:avLst/>
          </a:prstGeom>
          <a:ln w="5080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27571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901B6061-71C7-3C47-9D18-16A7581DD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07" y="1110747"/>
            <a:ext cx="2738731" cy="366311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AB54022A-F83C-8940-958A-B559A7D7F2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27856" y="411230"/>
            <a:ext cx="6270970" cy="5829061"/>
          </a:xfrm>
        </p:spPr>
      </p:pic>
      <p:sp>
        <p:nvSpPr>
          <p:cNvPr id="3" name="TextBox 2">
            <a:extLst>
              <a:ext uri="{FF2B5EF4-FFF2-40B4-BE49-F238E27FC236}">
                <a16:creationId xmlns:a16="http://schemas.microsoft.com/office/drawing/2014/main" id="{FF0ECDFF-8885-7F43-89AB-0FD8C313E2B9}"/>
              </a:ext>
            </a:extLst>
          </p:cNvPr>
          <p:cNvSpPr txBox="1"/>
          <p:nvPr/>
        </p:nvSpPr>
        <p:spPr>
          <a:xfrm>
            <a:off x="560439" y="4834055"/>
            <a:ext cx="4807974" cy="1200329"/>
          </a:xfrm>
          <a:prstGeom prst="rect">
            <a:avLst/>
          </a:prstGeom>
          <a:noFill/>
        </p:spPr>
        <p:txBody>
          <a:bodyPr wrap="square" rtlCol="0">
            <a:spAutoFit/>
          </a:bodyPr>
          <a:lstStyle/>
          <a:p>
            <a:r>
              <a:rPr lang="en-US" dirty="0">
                <a:solidFill>
                  <a:schemeClr val="bg1"/>
                </a:solidFill>
              </a:rPr>
              <a:t>1. Accountability Principle</a:t>
            </a:r>
          </a:p>
          <a:p>
            <a:r>
              <a:rPr lang="en-US" dirty="0">
                <a:solidFill>
                  <a:schemeClr val="bg1"/>
                </a:solidFill>
              </a:rPr>
              <a:t>2. Risk-based approach</a:t>
            </a:r>
          </a:p>
          <a:p>
            <a:r>
              <a:rPr lang="en-US" dirty="0">
                <a:solidFill>
                  <a:schemeClr val="bg1"/>
                </a:solidFill>
              </a:rPr>
              <a:t>3. Uncertainty – e.g. who is the data subject?</a:t>
            </a:r>
          </a:p>
        </p:txBody>
      </p:sp>
    </p:spTree>
    <p:extLst>
      <p:ext uri="{BB962C8B-B14F-4D97-AF65-F5344CB8AC3E}">
        <p14:creationId xmlns:p14="http://schemas.microsoft.com/office/powerpoint/2010/main" val="12891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406FAB-01D7-F14D-93C4-B021424C86F6}"/>
              </a:ext>
            </a:extLst>
          </p:cNvPr>
          <p:cNvSpPr/>
          <p:nvPr/>
        </p:nvSpPr>
        <p:spPr>
          <a:xfrm>
            <a:off x="1951703" y="2736502"/>
            <a:ext cx="8288593" cy="2062103"/>
          </a:xfrm>
          <a:prstGeom prst="rect">
            <a:avLst/>
          </a:prstGeom>
        </p:spPr>
        <p:txBody>
          <a:bodyPr wrap="square">
            <a:spAutoFit/>
          </a:bodyPr>
          <a:lstStyle/>
          <a:p>
            <a:pPr algn="ctr"/>
            <a:r>
              <a:rPr lang="en-US" sz="3200" b="1" dirty="0">
                <a:solidFill>
                  <a:schemeClr val="bg2"/>
                </a:solidFill>
              </a:rPr>
              <a:t>4. Fairness versus Unfairness – Consumer and Data Protection law and the divergences in the regulation of unfairness </a:t>
            </a:r>
          </a:p>
        </p:txBody>
      </p:sp>
    </p:spTree>
    <p:extLst>
      <p:ext uri="{BB962C8B-B14F-4D97-AF65-F5344CB8AC3E}">
        <p14:creationId xmlns:p14="http://schemas.microsoft.com/office/powerpoint/2010/main" val="740624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646" y="959973"/>
            <a:ext cx="9002708" cy="4938053"/>
          </a:xfrm>
        </p:spPr>
      </p:pic>
      <p:sp>
        <p:nvSpPr>
          <p:cNvPr id="4" name="Left Brace 3">
            <a:extLst>
              <a:ext uri="{FF2B5EF4-FFF2-40B4-BE49-F238E27FC236}">
                <a16:creationId xmlns:a16="http://schemas.microsoft.com/office/drawing/2014/main" id="{FF955BE1-A4C7-CE4E-98BE-9F80E49688FB}"/>
              </a:ext>
            </a:extLst>
          </p:cNvPr>
          <p:cNvSpPr/>
          <p:nvPr/>
        </p:nvSpPr>
        <p:spPr>
          <a:xfrm>
            <a:off x="116389" y="3859119"/>
            <a:ext cx="1273324" cy="2038907"/>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Left Brace 4">
            <a:extLst>
              <a:ext uri="{FF2B5EF4-FFF2-40B4-BE49-F238E27FC236}">
                <a16:creationId xmlns:a16="http://schemas.microsoft.com/office/drawing/2014/main" id="{FF32F99C-E501-8D41-A4E7-8FF890BE030F}"/>
              </a:ext>
            </a:extLst>
          </p:cNvPr>
          <p:cNvSpPr/>
          <p:nvPr/>
        </p:nvSpPr>
        <p:spPr>
          <a:xfrm rot="10800000">
            <a:off x="10802287" y="3859119"/>
            <a:ext cx="1273324" cy="2038907"/>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1931550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687" y="1314450"/>
            <a:ext cx="8334375" cy="504056"/>
          </a:xfrm>
        </p:spPr>
        <p:txBody>
          <a:bodyPr>
            <a:normAutofit fontScale="90000"/>
          </a:bodyPr>
          <a:lstStyle/>
          <a:p>
            <a:pPr marL="457200" lvl="1" algn="just" defTabSz="457200" rtl="0">
              <a:lnSpc>
                <a:spcPct val="90000"/>
              </a:lnSpc>
              <a:spcBef>
                <a:spcPct val="0"/>
              </a:spcBef>
            </a:pPr>
            <a:r>
              <a:rPr lang="en-US" sz="3200" b="1" kern="1200" dirty="0">
                <a:solidFill>
                  <a:schemeClr val="bg2"/>
                </a:solidFill>
                <a:latin typeface="Century Gothic" panose="020B0502020202020204" pitchFamily="34" charset="0"/>
                <a:ea typeface="Tahoma" panose="020B0604030504040204" pitchFamily="34" charset="0"/>
                <a:cs typeface="Tahoma" panose="020B0604030504040204" pitchFamily="34" charset="0"/>
              </a:rPr>
              <a:t>Consent and the GDPR’s legislative ‘fixes’</a:t>
            </a:r>
          </a:p>
        </p:txBody>
      </p:sp>
      <p:sp>
        <p:nvSpPr>
          <p:cNvPr id="3" name="Content Placeholder 2"/>
          <p:cNvSpPr>
            <a:spLocks noGrp="1"/>
          </p:cNvSpPr>
          <p:nvPr>
            <p:ph idx="1"/>
          </p:nvPr>
        </p:nvSpPr>
        <p:spPr>
          <a:xfrm>
            <a:off x="798409" y="1614488"/>
            <a:ext cx="10845904" cy="3929062"/>
          </a:xfrm>
        </p:spPr>
        <p:txBody>
          <a:bodyPr/>
          <a:lstStyle/>
          <a:p>
            <a:pPr marL="342900" lvl="2" indent="-342900" algn="just">
              <a:spcBef>
                <a:spcPts val="575"/>
              </a:spcBef>
              <a:buSzPct val="110000"/>
            </a:pP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Clear attempts to improve </a:t>
            </a:r>
            <a:r>
              <a:rPr lang="en-US" sz="2400" i="1" dirty="0">
                <a:solidFill>
                  <a:schemeClr val="bg1"/>
                </a:solidFill>
                <a:latin typeface="Century Gothic" panose="020B0502020202020204" pitchFamily="34" charset="0"/>
                <a:ea typeface="Tahoma" panose="020B0604030504040204" pitchFamily="34" charset="0"/>
                <a:cs typeface="Tahoma" panose="020B0604030504040204" pitchFamily="34" charset="0"/>
              </a:rPr>
              <a:t>status quo</a:t>
            </a: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 in Article 7 GDPR</a:t>
            </a:r>
          </a:p>
          <a:p>
            <a:pPr marL="342900" lvl="2" indent="-342900" algn="just">
              <a:spcBef>
                <a:spcPts val="575"/>
              </a:spcBef>
              <a:buSzPct val="110000"/>
            </a:pP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Rational and autonomous agent fallacy (i.e. with appropriate information see Articles 7(3), 13, 14 GDPR)</a:t>
            </a:r>
          </a:p>
          <a:p>
            <a:pPr marL="342900" lvl="2" indent="-342900" algn="just">
              <a:spcBef>
                <a:spcPts val="575"/>
              </a:spcBef>
              <a:buSzPct val="110000"/>
            </a:pP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Recital 42 GDPR – UCT Directive: Differences here? What are the ‘core’ terms? i.e. what is excluded from the substantive unfairness test?</a:t>
            </a:r>
          </a:p>
          <a:p>
            <a:pPr lvl="1" algn="just"/>
            <a:endParaRPr lang="en-GB" sz="20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27326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000" y="1292788"/>
            <a:ext cx="8334375" cy="504056"/>
          </a:xfrm>
        </p:spPr>
        <p:txBody>
          <a:bodyPr>
            <a:normAutofit fontScale="90000"/>
          </a:bodyPr>
          <a:lstStyle/>
          <a:p>
            <a:pPr marL="457200" lvl="1" algn="just" defTabSz="457200" rtl="0">
              <a:lnSpc>
                <a:spcPct val="90000"/>
              </a:lnSpc>
              <a:spcBef>
                <a:spcPct val="0"/>
              </a:spcBef>
            </a:pPr>
            <a:r>
              <a:rPr lang="en-US" sz="3200" b="1" kern="1200" dirty="0">
                <a:solidFill>
                  <a:schemeClr val="bg2"/>
                </a:solidFill>
                <a:latin typeface="Century Gothic" panose="020B0502020202020204" pitchFamily="34" charset="0"/>
                <a:ea typeface="Tahoma" panose="020B0604030504040204" pitchFamily="34" charset="0"/>
                <a:cs typeface="Tahoma" panose="020B0604030504040204" pitchFamily="34" charset="0"/>
              </a:rPr>
              <a:t>Consent and the GDPR’s legislative ‘fixes’</a:t>
            </a:r>
          </a:p>
        </p:txBody>
      </p:sp>
      <p:sp>
        <p:nvSpPr>
          <p:cNvPr id="5" name="Content Placeholder 1"/>
          <p:cNvSpPr>
            <a:spLocks noGrp="1"/>
          </p:cNvSpPr>
          <p:nvPr>
            <p:ph idx="1"/>
          </p:nvPr>
        </p:nvSpPr>
        <p:spPr/>
        <p:txBody>
          <a:bodyPr/>
          <a:lstStyle/>
          <a:p>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Fairness and the UCT Directive</a:t>
            </a:r>
          </a:p>
          <a:p>
            <a:pPr marL="0" indent="0">
              <a:buNone/>
            </a:pPr>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Unfair Terms Directive </a:t>
            </a:r>
          </a:p>
          <a:p>
            <a:pPr lvl="1"/>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358775" lvl="1" indent="0">
              <a:buNone/>
            </a:pPr>
            <a:endPar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358775" lvl="1" indent="-358775">
              <a:buSzPct val="110000"/>
              <a:buFont typeface="Arial" charset="0"/>
              <a:buChar char="•"/>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Differences here? What are the ‘core’ terms? i.e. what is excluded from the substantive fairness test?</a:t>
            </a:r>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7" name="Rectangle 6"/>
          <p:cNvSpPr/>
          <p:nvPr/>
        </p:nvSpPr>
        <p:spPr>
          <a:xfrm>
            <a:off x="4734149" y="2747745"/>
            <a:ext cx="132279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Substantive</a:t>
            </a:r>
            <a:endParaRPr kumimoji="0" lang="en-IE" sz="18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8" name="Rectangle 7"/>
          <p:cNvSpPr/>
          <p:nvPr/>
        </p:nvSpPr>
        <p:spPr>
          <a:xfrm>
            <a:off x="4731787" y="3835569"/>
            <a:ext cx="85472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Formal</a:t>
            </a:r>
            <a:endParaRPr kumimoji="0" lang="en-IE" sz="18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3" name="Left Brace 2">
            <a:extLst>
              <a:ext uri="{FF2B5EF4-FFF2-40B4-BE49-F238E27FC236}">
                <a16:creationId xmlns:a16="http://schemas.microsoft.com/office/drawing/2014/main" id="{29C02E6D-9898-D847-9B8B-941F414E6563}"/>
              </a:ext>
            </a:extLst>
          </p:cNvPr>
          <p:cNvSpPr/>
          <p:nvPr/>
        </p:nvSpPr>
        <p:spPr>
          <a:xfrm>
            <a:off x="4162649" y="2917022"/>
            <a:ext cx="571500" cy="1087824"/>
          </a:xfrm>
          <a:prstGeom prst="leftBrace">
            <a:avLst/>
          </a:prstGeom>
          <a:ln w="666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92043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42450" y="1302026"/>
            <a:ext cx="11519730" cy="48192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endParaRPr lang="en-US" sz="2000" dirty="0">
              <a:solidFill>
                <a:schemeClr val="bg2"/>
              </a:solidFill>
              <a:ea typeface="Tahoma" panose="020B0604030504040204" pitchFamily="34" charset="0"/>
              <a:cs typeface="Tahoma" panose="020B0604030504040204" pitchFamily="34" charset="0"/>
            </a:endParaRPr>
          </a:p>
        </p:txBody>
      </p:sp>
      <p:sp>
        <p:nvSpPr>
          <p:cNvPr id="5" name="Content Placeholder 1"/>
          <p:cNvSpPr txBox="1">
            <a:spLocks/>
          </p:cNvSpPr>
          <p:nvPr/>
        </p:nvSpPr>
        <p:spPr>
          <a:xfrm>
            <a:off x="672270" y="1042371"/>
            <a:ext cx="11519730" cy="581562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solidFill>
                  <a:schemeClr val="bg1"/>
                </a:solidFill>
                <a:ea typeface="Tahoma" panose="020B0604030504040204" pitchFamily="34" charset="0"/>
                <a:cs typeface="Tahoma" panose="020B0604030504040204" pitchFamily="34" charset="0"/>
              </a:rPr>
              <a:t>Moral Equality:</a:t>
            </a:r>
            <a:r>
              <a:rPr lang="en-US" dirty="0">
                <a:solidFill>
                  <a:schemeClr val="bg1"/>
                </a:solidFill>
                <a:ea typeface="Tahoma" panose="020B0604030504040204" pitchFamily="34" charset="0"/>
                <a:cs typeface="Tahoma" panose="020B0604030504040204" pitchFamily="34" charset="0"/>
              </a:rPr>
              <a:t> </a:t>
            </a:r>
          </a:p>
          <a:p>
            <a:r>
              <a:rPr lang="en-US" sz="2200" dirty="0">
                <a:solidFill>
                  <a:schemeClr val="bg1"/>
                </a:solidFill>
                <a:ea typeface="Tahoma" panose="020B0604030504040204" pitchFamily="34" charset="0"/>
                <a:cs typeface="Tahoma" panose="020B0604030504040204" pitchFamily="34" charset="0"/>
              </a:rPr>
              <a:t>Individuals </a:t>
            </a:r>
            <a:r>
              <a:rPr lang="en-GB" sz="2200" dirty="0">
                <a:solidFill>
                  <a:schemeClr val="bg1"/>
                </a:solidFill>
                <a:ea typeface="Tahoma" panose="020B0604030504040204" pitchFamily="34" charset="0"/>
                <a:cs typeface="Tahoma" panose="020B0604030504040204" pitchFamily="34" charset="0"/>
              </a:rPr>
              <a:t>should be treated as equals, i.e. with equal concern and respect (Egalitarian </a:t>
            </a:r>
            <a:r>
              <a:rPr lang="en-GB" sz="2200" dirty="0" smtClean="0">
                <a:solidFill>
                  <a:schemeClr val="bg1"/>
                </a:solidFill>
                <a:ea typeface="Tahoma" panose="020B0604030504040204" pitchFamily="34" charset="0"/>
                <a:cs typeface="Tahoma" panose="020B0604030504040204" pitchFamily="34" charset="0"/>
              </a:rPr>
              <a:t>Plateau in Modern Political Philosophy, </a:t>
            </a:r>
            <a:r>
              <a:rPr lang="en-GB" sz="2200" dirty="0">
                <a:solidFill>
                  <a:schemeClr val="bg1"/>
                </a:solidFill>
                <a:ea typeface="Tahoma" panose="020B0604030504040204" pitchFamily="34" charset="0"/>
                <a:cs typeface="Tahoma" panose="020B0604030504040204" pitchFamily="34" charset="0"/>
              </a:rPr>
              <a:t>Dworkin</a:t>
            </a:r>
            <a:r>
              <a:rPr lang="en-GB" sz="2200" dirty="0" smtClean="0">
                <a:solidFill>
                  <a:schemeClr val="bg1"/>
                </a:solidFill>
                <a:ea typeface="Tahoma" panose="020B0604030504040204" pitchFamily="34" charset="0"/>
                <a:cs typeface="Tahoma" panose="020B0604030504040204" pitchFamily="34" charset="0"/>
              </a:rPr>
              <a:t>)</a:t>
            </a:r>
          </a:p>
          <a:p>
            <a:endParaRPr lang="en-GB" sz="700" dirty="0">
              <a:solidFill>
                <a:schemeClr val="bg1"/>
              </a:solidFill>
              <a:ea typeface="Tahoma" panose="020B0604030504040204" pitchFamily="34" charset="0"/>
              <a:cs typeface="Tahoma" panose="020B0604030504040204" pitchFamily="34" charset="0"/>
            </a:endParaRPr>
          </a:p>
          <a:p>
            <a:pPr marL="0" indent="0">
              <a:buNone/>
            </a:pPr>
            <a:r>
              <a:rPr lang="en-US" sz="2200" b="1" dirty="0">
                <a:solidFill>
                  <a:schemeClr val="bg1"/>
                </a:solidFill>
                <a:ea typeface="Tahoma" panose="020B0604030504040204" pitchFamily="34" charset="0"/>
                <a:cs typeface="Tahoma" panose="020B0604030504040204" pitchFamily="34" charset="0"/>
              </a:rPr>
              <a:t>Social Equality/Egalitarian Justice: </a:t>
            </a:r>
          </a:p>
          <a:p>
            <a:r>
              <a:rPr lang="en-US" sz="2200" dirty="0" smtClean="0">
                <a:solidFill>
                  <a:schemeClr val="bg1"/>
                </a:solidFill>
                <a:ea typeface="Tahoma" panose="020B0604030504040204" pitchFamily="34" charset="0"/>
                <a:cs typeface="Tahoma" panose="020B0604030504040204" pitchFamily="34" charset="0"/>
              </a:rPr>
              <a:t>Equality </a:t>
            </a:r>
            <a:r>
              <a:rPr lang="en-US" sz="2200" dirty="0">
                <a:solidFill>
                  <a:schemeClr val="bg1"/>
                </a:solidFill>
                <a:ea typeface="Tahoma" panose="020B0604030504040204" pitchFamily="34" charset="0"/>
                <a:cs typeface="Tahoma" panose="020B0604030504040204" pitchFamily="34" charset="0"/>
              </a:rPr>
              <a:t>of What? What aspect(s) of a person's condition should count in a fundamental way for the egalitarian, i.e. what is the currency of </a:t>
            </a:r>
            <a:r>
              <a:rPr lang="en-US" sz="2200" dirty="0" smtClean="0">
                <a:solidFill>
                  <a:schemeClr val="bg1"/>
                </a:solidFill>
                <a:ea typeface="Tahoma" panose="020B0604030504040204" pitchFamily="34" charset="0"/>
                <a:cs typeface="Tahoma" panose="020B0604030504040204" pitchFamily="34" charset="0"/>
              </a:rPr>
              <a:t>equality? </a:t>
            </a:r>
            <a:r>
              <a:rPr lang="en-US" sz="2200" dirty="0">
                <a:solidFill>
                  <a:schemeClr val="bg1"/>
                </a:solidFill>
                <a:ea typeface="Tahoma" panose="020B0604030504040204" pitchFamily="34" charset="0"/>
                <a:cs typeface="Tahoma" panose="020B0604030504040204" pitchFamily="34" charset="0"/>
              </a:rPr>
              <a:t>(G.A. Cohen</a:t>
            </a:r>
            <a:r>
              <a:rPr lang="en-US" sz="2200" dirty="0" smtClean="0">
                <a:solidFill>
                  <a:schemeClr val="bg1"/>
                </a:solidFill>
                <a:ea typeface="Tahoma" panose="020B0604030504040204" pitchFamily="34" charset="0"/>
                <a:cs typeface="Tahoma" panose="020B0604030504040204" pitchFamily="34" charset="0"/>
              </a:rPr>
              <a:t>)</a:t>
            </a:r>
          </a:p>
          <a:p>
            <a:endParaRPr lang="en-US" sz="700" dirty="0">
              <a:solidFill>
                <a:schemeClr val="bg1"/>
              </a:solidFill>
              <a:ea typeface="Tahoma" panose="020B0604030504040204" pitchFamily="34" charset="0"/>
              <a:cs typeface="Tahoma" panose="020B0604030504040204" pitchFamily="34" charset="0"/>
            </a:endParaRPr>
          </a:p>
          <a:p>
            <a:pPr marL="0" indent="0">
              <a:buNone/>
            </a:pPr>
            <a:r>
              <a:rPr lang="en-US" sz="2200" b="1" dirty="0">
                <a:solidFill>
                  <a:schemeClr val="bg1"/>
                </a:solidFill>
                <a:ea typeface="Tahoma" panose="020B0604030504040204" pitchFamily="34" charset="0"/>
                <a:cs typeface="Tahoma" panose="020B0604030504040204" pitchFamily="34" charset="0"/>
              </a:rPr>
              <a:t>The Ethics of Discrimination: </a:t>
            </a:r>
          </a:p>
          <a:p>
            <a:r>
              <a:rPr lang="en-US" sz="2200" dirty="0">
                <a:solidFill>
                  <a:schemeClr val="bg1"/>
                </a:solidFill>
                <a:ea typeface="Tahoma" panose="020B0604030504040204" pitchFamily="34" charset="0"/>
                <a:cs typeface="Tahoma" panose="020B0604030504040204" pitchFamily="34" charset="0"/>
              </a:rPr>
              <a:t>What is Discrimination? </a:t>
            </a:r>
          </a:p>
          <a:p>
            <a:r>
              <a:rPr lang="en-US" sz="2200" dirty="0">
                <a:solidFill>
                  <a:schemeClr val="bg1"/>
                </a:solidFill>
                <a:ea typeface="Tahoma" panose="020B0604030504040204" pitchFamily="34" charset="0"/>
                <a:cs typeface="Tahoma" panose="020B0604030504040204" pitchFamily="34" charset="0"/>
              </a:rPr>
              <a:t>What makes it wrong? </a:t>
            </a:r>
          </a:p>
          <a:p>
            <a:r>
              <a:rPr lang="en-US" sz="2200" dirty="0">
                <a:solidFill>
                  <a:schemeClr val="bg1"/>
                </a:solidFill>
                <a:ea typeface="Tahoma" panose="020B0604030504040204" pitchFamily="34" charset="0"/>
                <a:cs typeface="Tahoma" panose="020B0604030504040204" pitchFamily="34" charset="0"/>
              </a:rPr>
              <a:t>What should be done about wrongful discrimination </a:t>
            </a:r>
          </a:p>
          <a:p>
            <a:pPr marL="457200" lvl="1" indent="0">
              <a:buNone/>
            </a:pPr>
            <a:endParaRPr lang="en-US" sz="2000" b="1" dirty="0">
              <a:solidFill>
                <a:schemeClr val="bg2"/>
              </a:solidFill>
              <a:ea typeface="Tahoma" panose="020B0604030504040204" pitchFamily="34" charset="0"/>
              <a:cs typeface="Tahoma" panose="020B0604030504040204" pitchFamily="34" charset="0"/>
            </a:endParaRPr>
          </a:p>
        </p:txBody>
      </p:sp>
      <p:sp>
        <p:nvSpPr>
          <p:cNvPr id="7" name="Subtitle 2"/>
          <p:cNvSpPr txBox="1">
            <a:spLocks/>
          </p:cNvSpPr>
          <p:nvPr/>
        </p:nvSpPr>
        <p:spPr>
          <a:xfrm>
            <a:off x="442450" y="288227"/>
            <a:ext cx="6715432"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Equality</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560712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9659" y="585849"/>
            <a:ext cx="8334375" cy="504056"/>
          </a:xfrm>
        </p:spPr>
        <p:txBody>
          <a:bodyPr>
            <a:normAutofit fontScale="90000"/>
          </a:bodyPr>
          <a:lstStyle/>
          <a:p>
            <a:r>
              <a:rPr lang="en-US" sz="3200" b="1" cap="none" dirty="0">
                <a:solidFill>
                  <a:schemeClr val="bg2"/>
                </a:solidFill>
                <a:latin typeface="Century Gothic" panose="020B0502020202020204" pitchFamily="34" charset="0"/>
                <a:cs typeface="Arial" charset="0"/>
              </a:rPr>
              <a:t>Consent and the GDPR’s Legislative ‘Fixes’</a:t>
            </a:r>
          </a:p>
        </p:txBody>
      </p:sp>
      <p:sp>
        <p:nvSpPr>
          <p:cNvPr id="5" name="Content Placeholder 1"/>
          <p:cNvSpPr>
            <a:spLocks noGrp="1"/>
          </p:cNvSpPr>
          <p:nvPr>
            <p:ph idx="1"/>
          </p:nvPr>
        </p:nvSpPr>
        <p:spPr>
          <a:xfrm>
            <a:off x="779634" y="1329761"/>
            <a:ext cx="6585675" cy="3712691"/>
          </a:xfrm>
        </p:spPr>
        <p:txBody>
          <a:bodyPr/>
          <a:lstStyle/>
          <a:p>
            <a:r>
              <a:rPr lang="en-IE" dirty="0">
                <a:solidFill>
                  <a:schemeClr val="bg1"/>
                </a:solidFill>
                <a:latin typeface="Century Gothic" panose="020B0502020202020204" pitchFamily="34" charset="0"/>
                <a:cs typeface="Arial" charset="0"/>
              </a:rPr>
              <a:t>(Un)Fairness and the UCT Directive</a:t>
            </a:r>
          </a:p>
          <a:p>
            <a:endParaRPr lang="nl-BE" dirty="0">
              <a:solidFill>
                <a:schemeClr val="bg1"/>
              </a:solidFill>
              <a:latin typeface="Century Gothic" panose="020B0502020202020204" pitchFamily="34" charset="0"/>
              <a:cs typeface="Arial" charset="0"/>
            </a:endParaRPr>
          </a:p>
          <a:p>
            <a:pPr lvl="1"/>
            <a:r>
              <a:rPr lang="en-IE" i="1" dirty="0">
                <a:solidFill>
                  <a:schemeClr val="bg1"/>
                </a:solidFill>
                <a:latin typeface="Century Gothic" panose="020B0502020202020204" pitchFamily="34" charset="0"/>
              </a:rPr>
              <a:t>Unfair Terms Directive</a:t>
            </a:r>
            <a:endParaRPr lang="en-IE" i="1" dirty="0">
              <a:solidFill>
                <a:schemeClr val="bg1"/>
              </a:solidFill>
              <a:latin typeface="Century Gothic" panose="020B0502020202020204" pitchFamily="34" charset="0"/>
              <a:cs typeface="Arial" charset="0"/>
            </a:endParaRPr>
          </a:p>
          <a:p>
            <a:pPr marL="358775" lvl="1" indent="0">
              <a:buNone/>
            </a:pPr>
            <a:endParaRPr lang="en-US" dirty="0">
              <a:solidFill>
                <a:schemeClr val="bg1"/>
              </a:solidFill>
              <a:latin typeface="Century Gothic" panose="020B0502020202020204" pitchFamily="34" charset="0"/>
              <a:ea typeface="ＭＳ Ｐゴシック" charset="0"/>
            </a:endParaRPr>
          </a:p>
          <a:p>
            <a:pPr marL="358775" lvl="1" indent="-358775">
              <a:buSzPct val="110000"/>
              <a:buFont typeface="Arial" charset="0"/>
              <a:buChar char="•"/>
            </a:pPr>
            <a:endParaRPr lang="en-US" dirty="0">
              <a:solidFill>
                <a:schemeClr val="bg1"/>
              </a:solidFill>
              <a:latin typeface="Century Gothic" panose="020B0502020202020204" pitchFamily="34" charset="0"/>
              <a:ea typeface="ＭＳ Ｐゴシック" charset="0"/>
              <a:cs typeface="Arial" charset="0"/>
            </a:endParaRPr>
          </a:p>
          <a:p>
            <a:pPr marL="358775" lvl="1" indent="-358775">
              <a:buSzPct val="110000"/>
              <a:buFont typeface="Arial" charset="0"/>
              <a:buChar char="•"/>
            </a:pPr>
            <a:r>
              <a:rPr lang="en-US" dirty="0">
                <a:solidFill>
                  <a:schemeClr val="bg1"/>
                </a:solidFill>
                <a:latin typeface="Century Gothic" panose="020B0502020202020204" pitchFamily="34" charset="0"/>
                <a:ea typeface="ＭＳ Ｐゴシック" charset="0"/>
                <a:cs typeface="Arial" charset="0"/>
              </a:rPr>
              <a:t>Fairness and the GDPR – Differences here? What are the ‘core’ terms? i.e. what is excluded from the substantive (un)fairness test in Article 4(2) UCT Directive?</a:t>
            </a:r>
            <a:endParaRPr lang="en-IE" dirty="0">
              <a:solidFill>
                <a:schemeClr val="bg1"/>
              </a:solidFill>
              <a:latin typeface="Century Gothic" panose="020B0502020202020204" pitchFamily="34" charset="0"/>
              <a:ea typeface="ＭＳ Ｐゴシック" charset="0"/>
              <a:cs typeface="Arial" charset="0"/>
            </a:endParaRPr>
          </a:p>
        </p:txBody>
      </p:sp>
      <p:sp>
        <p:nvSpPr>
          <p:cNvPr id="6" name="Left-Right-Up Arrow 5"/>
          <p:cNvSpPr/>
          <p:nvPr/>
        </p:nvSpPr>
        <p:spPr>
          <a:xfrm rot="16200000">
            <a:off x="4177323" y="2440864"/>
            <a:ext cx="616843" cy="441127"/>
          </a:xfrm>
          <a:prstGeom prst="leftRigh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134770"/>
              </a:solidFill>
              <a:effectLst/>
              <a:uLnTx/>
              <a:uFillTx/>
              <a:latin typeface="Tw Cen MT" panose="020B0602020104020603"/>
              <a:ea typeface="+mn-ea"/>
              <a:cs typeface="+mn-cs"/>
            </a:endParaRPr>
          </a:p>
        </p:txBody>
      </p:sp>
      <p:sp>
        <p:nvSpPr>
          <p:cNvPr id="7" name="Rectangle 6"/>
          <p:cNvSpPr/>
          <p:nvPr/>
        </p:nvSpPr>
        <p:spPr>
          <a:xfrm>
            <a:off x="3519000" y="1811431"/>
            <a:ext cx="4025246"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600" b="0" i="1" u="none" strike="noStrike" kern="1200" cap="none" spc="0" normalizeH="0" baseline="0" noProof="0" dirty="0">
                <a:ln>
                  <a:noFill/>
                </a:ln>
                <a:solidFill>
                  <a:schemeClr val="bg1"/>
                </a:solidFill>
                <a:effectLst/>
                <a:uLnTx/>
                <a:uFillTx/>
                <a:latin typeface="Tw Cen MT" panose="020B0602020104020603"/>
                <a:ea typeface="+mn-ea"/>
                <a:cs typeface="+mn-cs"/>
              </a:rPr>
              <a:t>Substantive (Art. 3(1)‘good faith’ ‘significant imbalance’</a:t>
            </a:r>
          </a:p>
        </p:txBody>
      </p:sp>
      <p:sp>
        <p:nvSpPr>
          <p:cNvPr id="8" name="Rectangle 7"/>
          <p:cNvSpPr/>
          <p:nvPr/>
        </p:nvSpPr>
        <p:spPr>
          <a:xfrm>
            <a:off x="3519000" y="2998304"/>
            <a:ext cx="3846309"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400" b="0" i="1" u="none" strike="noStrike" kern="1200" cap="none" spc="0" normalizeH="0" baseline="0" noProof="0" dirty="0">
                <a:ln>
                  <a:noFill/>
                </a:ln>
                <a:solidFill>
                  <a:schemeClr val="bg1"/>
                </a:solidFill>
                <a:effectLst/>
                <a:uLnTx/>
                <a:uFillTx/>
                <a:latin typeface="Tw Cen MT" panose="020B0602020104020603"/>
                <a:ea typeface="+mn-ea"/>
                <a:cs typeface="+mn-cs"/>
              </a:rPr>
              <a:t>Formal </a:t>
            </a:r>
            <a:r>
              <a:rPr kumimoji="0" lang="en-IE" sz="1600" b="0" i="1" u="none" strike="noStrike" kern="1200" cap="none" spc="0" normalizeH="0" baseline="0" noProof="0" dirty="0">
                <a:ln>
                  <a:noFill/>
                </a:ln>
                <a:solidFill>
                  <a:schemeClr val="bg1"/>
                </a:solidFill>
                <a:effectLst/>
                <a:uLnTx/>
                <a:uFillTx/>
                <a:latin typeface="Tw Cen MT" panose="020B0602020104020603"/>
                <a:ea typeface="+mn-ea"/>
                <a:cs typeface="+mn-cs"/>
              </a:rPr>
              <a:t>(Art. 5 – ‘plain, intelligible language’ and the in </a:t>
            </a:r>
            <a:r>
              <a:rPr kumimoji="0" lang="en-IE" sz="1600" b="0" i="1" u="none" strike="noStrike" kern="1200" cap="none" spc="0" normalizeH="0" baseline="0" noProof="0" dirty="0" err="1">
                <a:ln>
                  <a:noFill/>
                </a:ln>
                <a:solidFill>
                  <a:schemeClr val="bg1"/>
                </a:solidFill>
                <a:effectLst/>
                <a:uLnTx/>
                <a:uFillTx/>
                <a:latin typeface="Tw Cen MT" panose="020B0602020104020603"/>
                <a:ea typeface="+mn-ea"/>
                <a:cs typeface="+mn-cs"/>
              </a:rPr>
              <a:t>dubio</a:t>
            </a:r>
            <a:r>
              <a:rPr kumimoji="0" lang="en-IE" sz="1600" b="0" i="1" u="none" strike="noStrike" kern="1200" cap="none" spc="0" normalizeH="0" baseline="0" noProof="0" dirty="0">
                <a:ln>
                  <a:noFill/>
                </a:ln>
                <a:solidFill>
                  <a:schemeClr val="bg1"/>
                </a:solidFill>
                <a:effectLst/>
                <a:uLnTx/>
                <a:uFillTx/>
                <a:latin typeface="Tw Cen MT" panose="020B0602020104020603"/>
                <a:ea typeface="+mn-ea"/>
                <a:cs typeface="+mn-cs"/>
              </a:rPr>
              <a:t> contra proferentem rule )</a:t>
            </a:r>
          </a:p>
        </p:txBody>
      </p:sp>
      <p:pic>
        <p:nvPicPr>
          <p:cNvPr id="10" name="Picture 9">
            <a:extLst>
              <a:ext uri="{FF2B5EF4-FFF2-40B4-BE49-F238E27FC236}">
                <a16:creationId xmlns:a16="http://schemas.microsoft.com/office/drawing/2014/main" id="{25A8185E-9418-4324-BECD-B999E081F2D3}"/>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7365309" y="1724456"/>
            <a:ext cx="4327723" cy="3119308"/>
          </a:xfrm>
          <a:prstGeom prst="rect">
            <a:avLst/>
          </a:prstGeom>
          <a:ln w="19050" cap="sq">
            <a:solidFill>
              <a:schemeClr val="tx1">
                <a:alpha val="60000"/>
              </a:schemeClr>
            </a:solidFill>
            <a:miter lim="800000"/>
          </a:ln>
        </p:spPr>
      </p:pic>
      <p:sp>
        <p:nvSpPr>
          <p:cNvPr id="3" name="TextBox 2">
            <a:extLst>
              <a:ext uri="{FF2B5EF4-FFF2-40B4-BE49-F238E27FC236}">
                <a16:creationId xmlns:a16="http://schemas.microsoft.com/office/drawing/2014/main" id="{854C14E8-0D6F-164D-891F-CBD847800241}"/>
              </a:ext>
            </a:extLst>
          </p:cNvPr>
          <p:cNvSpPr txBox="1"/>
          <p:nvPr/>
        </p:nvSpPr>
        <p:spPr>
          <a:xfrm>
            <a:off x="1470992" y="5307674"/>
            <a:ext cx="968733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‘[A]</a:t>
            </a:r>
            <a:r>
              <a:rPr kumimoji="0" lang="en-US" sz="1800" b="0" i="0" u="none" strike="noStrike" kern="1200" cap="none" spc="0" normalizeH="0" baseline="0" noProof="0" dirty="0" err="1">
                <a:ln>
                  <a:noFill/>
                </a:ln>
                <a:solidFill>
                  <a:schemeClr val="bg1"/>
                </a:solidFill>
                <a:effectLst/>
                <a:uLnTx/>
                <a:uFillTx/>
                <a:latin typeface="Century Gothic" panose="020B0502020202020204" pitchFamily="34" charset="0"/>
              </a:rPr>
              <a:t>ssessment</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 of the unfair nature of the terms </a:t>
            </a:r>
            <a:r>
              <a:rPr kumimoji="0" lang="en-US" sz="1800" b="1" i="0" u="none" strike="noStrike" kern="1200" cap="none" spc="0" normalizeH="0" baseline="0" noProof="0" dirty="0">
                <a:ln>
                  <a:noFill/>
                </a:ln>
                <a:solidFill>
                  <a:schemeClr val="bg1"/>
                </a:solidFill>
                <a:effectLst/>
                <a:uLnTx/>
                <a:uFillTx/>
                <a:latin typeface="Century Gothic" panose="020B0502020202020204" pitchFamily="34" charset="0"/>
              </a:rPr>
              <a:t>shall relate </a:t>
            </a:r>
            <a:r>
              <a:rPr kumimoji="0" lang="en-US" sz="1800" b="1" i="0" u="sng" strike="noStrike" kern="1200" cap="none" spc="0" normalizeH="0" baseline="0" noProof="0" dirty="0">
                <a:ln>
                  <a:noFill/>
                </a:ln>
                <a:solidFill>
                  <a:schemeClr val="bg1"/>
                </a:solidFill>
                <a:effectLst/>
                <a:uLnTx/>
                <a:uFillTx/>
                <a:latin typeface="Century Gothic" panose="020B0502020202020204" pitchFamily="34" charset="0"/>
              </a:rPr>
              <a:t>neither</a:t>
            </a:r>
            <a:r>
              <a:rPr kumimoji="0" lang="en-US" sz="1800" b="1" i="0" u="none" strike="noStrike" kern="1200" cap="none" spc="0" normalizeH="0" baseline="0" noProof="0" dirty="0">
                <a:ln>
                  <a:noFill/>
                </a:ln>
                <a:solidFill>
                  <a:schemeClr val="bg1"/>
                </a:solidFill>
                <a:effectLst/>
                <a:uLnTx/>
                <a:uFillTx/>
                <a:latin typeface="Century Gothic" panose="020B0502020202020204" pitchFamily="34" charset="0"/>
              </a:rPr>
              <a:t> to the definition of the main subject matter of the contract nor to the adequacy of the price and remuneration</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 on the one hand, as against the services or goods supplies [sic] in exchange, on the other, </a:t>
            </a:r>
            <a:r>
              <a:rPr kumimoji="0" lang="en-US" sz="1800" b="1" i="0" u="none" strike="noStrike" kern="1200" cap="none" spc="0" normalizeH="0" baseline="0" noProof="0" dirty="0">
                <a:ln>
                  <a:noFill/>
                </a:ln>
                <a:solidFill>
                  <a:schemeClr val="bg1"/>
                </a:solidFill>
                <a:effectLst/>
                <a:uLnTx/>
                <a:uFillTx/>
                <a:latin typeface="Century Gothic" panose="020B0502020202020204" pitchFamily="34" charset="0"/>
              </a:rPr>
              <a:t>in so far as these terms are in plain intelligible language.’</a:t>
            </a:r>
          </a:p>
        </p:txBody>
      </p:sp>
    </p:spTree>
    <p:extLst>
      <p:ext uri="{BB962C8B-B14F-4D97-AF65-F5344CB8AC3E}">
        <p14:creationId xmlns:p14="http://schemas.microsoft.com/office/powerpoint/2010/main" val="1680645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nl-NL"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4" name="Title 3"/>
          <p:cNvSpPr>
            <a:spLocks noGrp="1"/>
          </p:cNvSpPr>
          <p:nvPr>
            <p:ph type="title"/>
          </p:nvPr>
        </p:nvSpPr>
        <p:spPr>
          <a:xfrm>
            <a:off x="1186323" y="186132"/>
            <a:ext cx="9905998" cy="1478570"/>
          </a:xfrm>
        </p:spPr>
        <p:txBody>
          <a:bodyPr>
            <a:normAutofit/>
          </a:bodyPr>
          <a:lstStyle/>
          <a:p>
            <a:r>
              <a:rPr lang="en-GB" sz="3200" b="1" cap="none" dirty="0">
                <a:solidFill>
                  <a:schemeClr val="bg2"/>
                </a:solidFill>
                <a:latin typeface="Century Gothic" panose="020B0502020202020204" pitchFamily="34" charset="0"/>
              </a:rPr>
              <a:t>Illustrating Uncertainty in Policy Making</a:t>
            </a:r>
            <a:endParaRPr lang="nl-BE" sz="3200" b="1" cap="none" dirty="0">
              <a:solidFill>
                <a:schemeClr val="bg2"/>
              </a:solidFill>
              <a:latin typeface="Century Gothic" panose="020B0502020202020204" pitchFamily="34" charset="0"/>
            </a:endParaRPr>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rot="1214627">
            <a:off x="1771024" y="2706491"/>
            <a:ext cx="3210008" cy="1348935"/>
          </a:xfrm>
          <a:ln w="25400" cap="sq">
            <a:solidFill>
              <a:schemeClr val="bg1"/>
            </a:solidFill>
            <a:miter lim="800000"/>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10957">
            <a:off x="7722040" y="1814754"/>
            <a:ext cx="2628893" cy="2431360"/>
          </a:xfrm>
          <a:prstGeom prst="rect">
            <a:avLst/>
          </a:prstGeom>
          <a:ln w="25400" cap="sq">
            <a:solidFill>
              <a:schemeClr val="bg1">
                <a:alpha val="60000"/>
              </a:schemeClr>
            </a:solidFill>
            <a:miter lim="800000"/>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0583" y="2424189"/>
            <a:ext cx="3397479" cy="2969726"/>
          </a:xfrm>
          <a:prstGeom prst="rect">
            <a:avLst/>
          </a:prstGeom>
          <a:ln w="25400" cap="sq">
            <a:solidFill>
              <a:schemeClr val="bg1">
                <a:alpha val="60000"/>
              </a:schemeClr>
            </a:solidFill>
            <a:miter lim="800000"/>
          </a:ln>
        </p:spPr>
      </p:pic>
    </p:spTree>
    <p:extLst>
      <p:ext uri="{BB962C8B-B14F-4D97-AF65-F5344CB8AC3E}">
        <p14:creationId xmlns:p14="http://schemas.microsoft.com/office/powerpoint/2010/main" val="211068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903" y="2269036"/>
            <a:ext cx="4727719" cy="3018947"/>
          </a:xfrm>
          <a:prstGeom prst="rect">
            <a:avLst/>
          </a:prstGeom>
        </p:spPr>
      </p:pic>
      <p:pic>
        <p:nvPicPr>
          <p:cNvPr id="2052" name="Picture 4" descr="Image result for cookie w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411" y="2527802"/>
            <a:ext cx="4358851" cy="25014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973394" y="428531"/>
            <a:ext cx="9381868" cy="2006600"/>
          </a:xfrm>
        </p:spPr>
        <p:txBody>
          <a:bodyPr>
            <a:normAutofit/>
          </a:bodyPr>
          <a:lstStyle/>
          <a:p>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Illustrating Uncertainty (1) – Proposed </a:t>
            </a:r>
            <a:r>
              <a:rPr lang="en-GB" sz="3200" b="1" cap="none" dirty="0" err="1">
                <a:solidFill>
                  <a:schemeClr val="bg2"/>
                </a:solidFill>
                <a:latin typeface="Century Gothic" panose="020B0502020202020204" pitchFamily="34" charset="0"/>
                <a:ea typeface="Tahoma" panose="020B0604030504040204" pitchFamily="34" charset="0"/>
                <a:cs typeface="Tahoma" panose="020B0604030504040204" pitchFamily="34" charset="0"/>
              </a:rPr>
              <a:t>ePrivacy</a:t>
            </a:r>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 Regulation</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Multiply 7"/>
          <p:cNvSpPr/>
          <p:nvPr/>
        </p:nvSpPr>
        <p:spPr>
          <a:xfrm>
            <a:off x="6521710" y="2616200"/>
            <a:ext cx="199348" cy="22535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2981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45105">
            <a:off x="2943335" y="1988554"/>
            <a:ext cx="2488757" cy="3200295"/>
          </a:xfrm>
          <a:prstGeom prst="rect">
            <a:avLst/>
          </a:prstGeom>
          <a:ln>
            <a:solidFill>
              <a:srgbClr val="0070C0"/>
            </a:solidFill>
          </a:ln>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510676">
            <a:off x="7266650" y="1569590"/>
            <a:ext cx="2636417" cy="3718817"/>
          </a:xfrm>
          <a:prstGeom prst="rect">
            <a:avLst/>
          </a:prstGeom>
        </p:spPr>
      </p:pic>
    </p:spTree>
    <p:extLst>
      <p:ext uri="{BB962C8B-B14F-4D97-AF65-F5344CB8AC3E}">
        <p14:creationId xmlns:p14="http://schemas.microsoft.com/office/powerpoint/2010/main" val="370526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23925" y="425669"/>
            <a:ext cx="7945700" cy="1167245"/>
          </a:xfrm>
        </p:spPr>
        <p:txBody>
          <a:bodyPr>
            <a:normAutofit/>
          </a:bodyPr>
          <a:lstStyle/>
          <a:p>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Illustrating Uncertainty (2) – Digital Content Directive</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D2AD7F9-51ED-407D-B51D-BEB2C6332EDE}"/>
              </a:ext>
            </a:extLst>
          </p:cNvPr>
          <p:cNvSpPr txBox="1"/>
          <p:nvPr/>
        </p:nvSpPr>
        <p:spPr>
          <a:xfrm>
            <a:off x="923925" y="1596176"/>
            <a:ext cx="10865304"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Article 3(1) Digital Content </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Directive</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 provides that,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‘[t]his Directive shall apply to any contract where the trader supplies or undertakes to supply digital content or a digital service to the consumer and the consumer pays or undertakes to pay a price. This Directive shall also apply where the trader supplies or undertakes to supply digital content or a digital service to the consumer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and the consumer </a:t>
            </a:r>
            <a:r>
              <a:rPr kumimoji="0" lang="en-US" sz="1800" b="1" i="0" u="sng" strike="noStrike" kern="1200" cap="none" spc="0" normalizeH="0" baseline="0" noProof="0" dirty="0">
                <a:ln>
                  <a:noFill/>
                </a:ln>
                <a:solidFill>
                  <a:srgbClr val="FF0000"/>
                </a:solidFill>
                <a:effectLst/>
                <a:uLnTx/>
                <a:uFillTx/>
                <a:latin typeface="Tw Cen MT" panose="020B0602020104020603"/>
                <a:ea typeface="+mn-ea"/>
                <a:cs typeface="+mn-cs"/>
              </a:rPr>
              <a:t>provides or undertakes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to provide personal data to the trader, </a:t>
            </a:r>
            <a:r>
              <a:rPr kumimoji="0" lang="en-US" sz="1800" b="1" i="0" u="none" strike="noStrike" kern="1200" cap="none" spc="0" normalizeH="0" baseline="0" noProof="0" dirty="0">
                <a:ln>
                  <a:noFill/>
                </a:ln>
                <a:solidFill>
                  <a:srgbClr val="FF0000"/>
                </a:solidFill>
                <a:effectLst/>
                <a:uLnTx/>
                <a:uFillTx/>
                <a:latin typeface="Tw Cen MT" panose="020B0602020104020603"/>
                <a:ea typeface="+mn-ea"/>
                <a:cs typeface="+mn-cs"/>
              </a:rPr>
              <a:t>except where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the personal data </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provided by the consumer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is exclusively processed by the trader for </a:t>
            </a:r>
            <a:r>
              <a:rPr kumimoji="0" lang="en-US" sz="1800" b="1" i="0" u="none" strike="noStrike" kern="1200" cap="none" spc="0" normalizeH="0" baseline="0" noProof="0" dirty="0">
                <a:ln>
                  <a:noFill/>
                </a:ln>
                <a:solidFill>
                  <a:srgbClr val="FF0000"/>
                </a:solidFill>
                <a:effectLst/>
                <a:uLnTx/>
                <a:uFillTx/>
                <a:latin typeface="Tw Cen MT" panose="020B0602020104020603"/>
                <a:ea typeface="+mn-ea"/>
                <a:cs typeface="+mn-cs"/>
              </a:rPr>
              <a:t>supplying the digital content or digital service</a:t>
            </a:r>
            <a:r>
              <a:rPr kumimoji="0" lang="en-US" sz="1800" b="0"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in accordance with this Directive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or</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 for the trader </a:t>
            </a:r>
            <a:r>
              <a:rPr kumimoji="0" lang="en-US" sz="1800" b="1" i="0" u="none" strike="noStrike" kern="1200" cap="none" spc="0" normalizeH="0" baseline="0" noProof="0" dirty="0">
                <a:ln>
                  <a:noFill/>
                </a:ln>
                <a:solidFill>
                  <a:srgbClr val="FF0000"/>
                </a:solidFill>
                <a:effectLst/>
                <a:uLnTx/>
                <a:uFillTx/>
                <a:latin typeface="Tw Cen MT" panose="020B0602020104020603"/>
                <a:ea typeface="+mn-ea"/>
                <a:cs typeface="+mn-cs"/>
              </a:rPr>
              <a:t>to comply with legal requirements </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to which the trader is subject,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and the trader does not process this data for any other purpose</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Personal data as counter-performance (see original proposal).</a:t>
            </a: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For example the Italian Competition and Consumer Protection Authority (AGCM) issued two separate rulings against Facebook following the Facebook/WhatsApp merger one on the unfairness of the terms (UCT Directive) and the second on the unfairness of the practices employed to attain the acceptance of the consumers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Unfair Commercial Practices Directive</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a:t>
            </a:r>
          </a:p>
        </p:txBody>
      </p:sp>
    </p:spTree>
    <p:extLst>
      <p:ext uri="{BB962C8B-B14F-4D97-AF65-F5344CB8AC3E}">
        <p14:creationId xmlns:p14="http://schemas.microsoft.com/office/powerpoint/2010/main" val="607278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985" y="1467524"/>
            <a:ext cx="8334375" cy="720080"/>
          </a:xfrm>
        </p:spPr>
        <p:txBody>
          <a:bodyPr>
            <a:normAutofit/>
          </a:bodyPr>
          <a:lstStyle/>
          <a:p>
            <a:pPr marL="457200" lvl="1" algn="just" defTabSz="457200" rtl="0">
              <a:lnSpc>
                <a:spcPct val="90000"/>
              </a:lnSpc>
              <a:spcBef>
                <a:spcPct val="0"/>
              </a:spcBef>
            </a:pPr>
            <a:r>
              <a:rPr lang="en-US" sz="3200" b="1" kern="1200" dirty="0">
                <a:solidFill>
                  <a:schemeClr val="bg2"/>
                </a:solidFill>
                <a:latin typeface="Century Gothic" panose="020B0502020202020204" pitchFamily="34" charset="0"/>
                <a:ea typeface="Tahoma" panose="020B0604030504040204" pitchFamily="34" charset="0"/>
                <a:cs typeface="Tahoma" panose="020B0604030504040204" pitchFamily="34" charset="0"/>
              </a:rPr>
              <a:t>Autonomous decision-making</a:t>
            </a:r>
          </a:p>
        </p:txBody>
      </p:sp>
      <p:pic>
        <p:nvPicPr>
          <p:cNvPr id="4" name="Content Placeholder 3">
            <a:extLst>
              <a:ext uri="{FF2B5EF4-FFF2-40B4-BE49-F238E27FC236}">
                <a16:creationId xmlns:a16="http://schemas.microsoft.com/office/drawing/2014/main" id="{4F7BDD58-2FCB-854A-A1FD-AF2D4D491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576" y="1150997"/>
            <a:ext cx="3150283" cy="3059135"/>
          </a:xfrm>
          <a:prstGeom prst="rect">
            <a:avLst/>
          </a:prstGeom>
        </p:spPr>
      </p:pic>
      <p:sp>
        <p:nvSpPr>
          <p:cNvPr id="6" name="Rectangle 5">
            <a:extLst>
              <a:ext uri="{FF2B5EF4-FFF2-40B4-BE49-F238E27FC236}">
                <a16:creationId xmlns:a16="http://schemas.microsoft.com/office/drawing/2014/main" id="{7CB4FC65-E936-B549-9B0B-FD5AEBB134C8}"/>
              </a:ext>
            </a:extLst>
          </p:cNvPr>
          <p:cNvSpPr/>
          <p:nvPr/>
        </p:nvSpPr>
        <p:spPr>
          <a:xfrm>
            <a:off x="589936" y="4307031"/>
            <a:ext cx="11379353" cy="646331"/>
          </a:xfrm>
          <a:prstGeom prst="rect">
            <a:avLst/>
          </a:prstGeom>
        </p:spPr>
        <p:txBody>
          <a:bodyPr wrap="square">
            <a:spAutoFit/>
          </a:bodyPr>
          <a:lstStyle/>
          <a:p>
            <a:r>
              <a:rPr lang="en-US" dirty="0">
                <a:solidFill>
                  <a:schemeClr val="bg1"/>
                </a:solidFill>
              </a:rPr>
              <a:t>Article 5(5) makes reference to Annex I – lists misleading or aggressive trading practices that are deemed de facto unfair  Average consumer standard </a:t>
            </a:r>
          </a:p>
        </p:txBody>
      </p:sp>
      <p:sp>
        <p:nvSpPr>
          <p:cNvPr id="7" name="Rectangle 6">
            <a:extLst>
              <a:ext uri="{FF2B5EF4-FFF2-40B4-BE49-F238E27FC236}">
                <a16:creationId xmlns:a16="http://schemas.microsoft.com/office/drawing/2014/main" id="{C265F3EC-227E-4C4C-8806-50BC45A96075}"/>
              </a:ext>
            </a:extLst>
          </p:cNvPr>
          <p:cNvSpPr/>
          <p:nvPr/>
        </p:nvSpPr>
        <p:spPr>
          <a:xfrm>
            <a:off x="702830" y="2290220"/>
            <a:ext cx="6588746" cy="784830"/>
          </a:xfrm>
          <a:prstGeom prst="rect">
            <a:avLst/>
          </a:prstGeom>
        </p:spPr>
        <p:txBody>
          <a:bodyPr wrap="square">
            <a:spAutoFit/>
          </a:bodyPr>
          <a:lstStyle/>
          <a:p>
            <a:pPr marL="342900" lvl="2" indent="-342900" algn="just">
              <a:spcBef>
                <a:spcPts val="575"/>
              </a:spcBef>
              <a:buSzPct val="110000"/>
            </a:pPr>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Unfair Commercial Practices Directive</a:t>
            </a:r>
          </a:p>
          <a:p>
            <a:pPr marL="342900" lvl="2" indent="-342900" algn="just">
              <a:spcBef>
                <a:spcPts val="575"/>
              </a:spcBef>
              <a:buSzPct val="110000"/>
            </a:pPr>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General clause  (Article 5(2) UCPD)</a:t>
            </a:r>
          </a:p>
        </p:txBody>
      </p:sp>
      <p:sp>
        <p:nvSpPr>
          <p:cNvPr id="9" name="Rectangle 8">
            <a:extLst>
              <a:ext uri="{FF2B5EF4-FFF2-40B4-BE49-F238E27FC236}">
                <a16:creationId xmlns:a16="http://schemas.microsoft.com/office/drawing/2014/main" id="{2167AA1B-C53F-AF47-8AB4-2215072570C0}"/>
              </a:ext>
            </a:extLst>
          </p:cNvPr>
          <p:cNvSpPr/>
          <p:nvPr/>
        </p:nvSpPr>
        <p:spPr>
          <a:xfrm>
            <a:off x="702830" y="3367875"/>
            <a:ext cx="6096000" cy="646331"/>
          </a:xfrm>
          <a:prstGeom prst="rect">
            <a:avLst/>
          </a:prstGeom>
        </p:spPr>
        <p:txBody>
          <a:bodyPr>
            <a:spAutoFit/>
          </a:bodyPr>
          <a:lstStyle/>
          <a:p>
            <a:r>
              <a:rPr lang="en-US" dirty="0">
                <a:solidFill>
                  <a:schemeClr val="bg1"/>
                </a:solidFill>
                <a:latin typeface="Century Gothic" panose="020B0502020202020204" pitchFamily="34" charset="0"/>
              </a:rPr>
              <a:t>Small general clauses – Misleading and aggressive commercial practices (Article 5(4) UCPD) </a:t>
            </a:r>
          </a:p>
        </p:txBody>
      </p:sp>
      <p:sp>
        <p:nvSpPr>
          <p:cNvPr id="10" name="TextBox 9">
            <a:extLst>
              <a:ext uri="{FF2B5EF4-FFF2-40B4-BE49-F238E27FC236}">
                <a16:creationId xmlns:a16="http://schemas.microsoft.com/office/drawing/2014/main" id="{36EE72AF-9645-B04E-9529-B84E715FCA5A}"/>
              </a:ext>
            </a:extLst>
          </p:cNvPr>
          <p:cNvSpPr txBox="1"/>
          <p:nvPr/>
        </p:nvSpPr>
        <p:spPr>
          <a:xfrm>
            <a:off x="2167399" y="5492845"/>
            <a:ext cx="78867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rPr>
              <a:t>But why was it the AGCM and not the Italian Data Protection Authority pursuing Facebook?</a:t>
            </a:r>
          </a:p>
        </p:txBody>
      </p:sp>
    </p:spTree>
    <p:extLst>
      <p:ext uri="{BB962C8B-B14F-4D97-AF65-F5344CB8AC3E}">
        <p14:creationId xmlns:p14="http://schemas.microsoft.com/office/powerpoint/2010/main" val="40423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2100262" y="1232812"/>
            <a:ext cx="7991475" cy="4392376"/>
          </a:xfrm>
        </p:spPr>
        <p:txBody>
          <a:bodyPr>
            <a:normAutofit fontScale="92500" lnSpcReduction="10000"/>
          </a:bodyPr>
          <a:lstStyle/>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Uncertain that the GDPR will really cope.</a:t>
            </a:r>
          </a:p>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Everything mostly focused on upstream rather than downstream effects.</a:t>
            </a:r>
          </a:p>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SO</a:t>
            </a:r>
          </a:p>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How it is possible to ensure the ongoing viability of the average consumer standard? How can we create an environment in which consumers can make a rational choice or, more specifically, act in the pursuit of their own goals (i.e. autonomous irrationality)?</a:t>
            </a:r>
            <a:endParaRPr lang="en-US" dirty="0">
              <a:solidFill>
                <a:schemeClr val="bg2"/>
              </a:solidFill>
              <a:latin typeface="Century Gothic" panose="020B0502020202020204" pitchFamily="34" charset="0"/>
            </a:endParaRPr>
          </a:p>
          <a:p>
            <a:pPr algn="ctr"/>
            <a:endParaRPr lang="en-US"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1740912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7702DA7-A8EF-994D-BD13-D8EA2853A186}"/>
              </a:ext>
            </a:extLst>
          </p:cNvPr>
          <p:cNvSpPr>
            <a:spLocks noGrp="1"/>
          </p:cNvSpPr>
          <p:nvPr>
            <p:ph type="title"/>
          </p:nvPr>
        </p:nvSpPr>
        <p:spPr>
          <a:xfrm>
            <a:off x="792308" y="870155"/>
            <a:ext cx="8440181" cy="1349673"/>
          </a:xfrm>
        </p:spPr>
        <p:txBody>
          <a:bodyPr>
            <a:normAutofit/>
          </a:body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Autonomous Decision-Making and </a:t>
            </a:r>
            <a:r>
              <a:rPr lang="en-US" sz="3200" b="1" cap="none" dirty="0" err="1">
                <a:solidFill>
                  <a:schemeClr val="bg2"/>
                </a:solidFill>
                <a:latin typeface="Century Gothic" panose="020B0502020202020204" pitchFamily="34" charset="0"/>
                <a:ea typeface="Tahoma" panose="020B0604030504040204" pitchFamily="34" charset="0"/>
                <a:cs typeface="Tahoma" panose="020B0604030504040204" pitchFamily="34" charset="0"/>
              </a:rPr>
              <a:t>Personlisation</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12" name="Content Placeholder 2">
            <a:extLst>
              <a:ext uri="{FF2B5EF4-FFF2-40B4-BE49-F238E27FC236}">
                <a16:creationId xmlns:a16="http://schemas.microsoft.com/office/drawing/2014/main" id="{C8CA17D7-39D8-1646-8C4C-FCE5383DE140}"/>
              </a:ext>
            </a:extLst>
          </p:cNvPr>
          <p:cNvSpPr txBox="1">
            <a:spLocks/>
          </p:cNvSpPr>
          <p:nvPr/>
        </p:nvSpPr>
        <p:spPr>
          <a:xfrm>
            <a:off x="934064" y="2219828"/>
            <a:ext cx="10323871" cy="439248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lgn="just">
              <a:spcBef>
                <a:spcPts val="575"/>
              </a:spcBef>
              <a:buSzPct val="110000"/>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Unfair Commercial Practices Directive – The effect of </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personalisation</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on the decision-making capacity of individuals?</a:t>
            </a:r>
          </a:p>
          <a:p>
            <a:pPr marL="342900" lvl="2" indent="-342900" algn="just">
              <a:spcBef>
                <a:spcPts val="575"/>
              </a:spcBef>
              <a:buSzPct val="110000"/>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Aggressive commercial practices ‘by harassment, coercion or undue influence significantly impair the freedom of choice or conduct of the average consumer’ </a:t>
            </a:r>
          </a:p>
          <a:p>
            <a:pPr marL="342900" lvl="2" indent="-342900" algn="just">
              <a:spcBef>
                <a:spcPts val="575"/>
              </a:spcBef>
              <a:buSzPct val="110000"/>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European Commission guidance document on the interpretation of UCP Directive – in certain circumstances ‘</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personalised</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pricing/marketing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could be combined with unfair commercial practices in breach of the UCPD</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(i.e. Articles 8 and 9 UCP Directive) </a:t>
            </a:r>
          </a:p>
          <a:p>
            <a:pPr marL="0" lvl="2" indent="0" algn="ctr">
              <a:spcBef>
                <a:spcPts val="575"/>
              </a:spcBef>
              <a:buSzPct val="110000"/>
              <a:buNone/>
            </a:pPr>
            <a:r>
              <a:rPr lang="en-US" sz="2400" b="1" dirty="0">
                <a:solidFill>
                  <a:schemeClr val="bg1"/>
                </a:solidFill>
                <a:latin typeface="Century Gothic" panose="020B0502020202020204" pitchFamily="34" charset="0"/>
                <a:ea typeface="Tahoma" panose="020B0604030504040204" pitchFamily="34" charset="0"/>
                <a:cs typeface="Tahoma" panose="020B0604030504040204" pitchFamily="34" charset="0"/>
              </a:rPr>
              <a:t>Localising the harm – Is it an </a:t>
            </a:r>
            <a:r>
              <a:rPr lang="en-US" sz="2400" b="1" i="1" dirty="0">
                <a:solidFill>
                  <a:schemeClr val="bg1"/>
                </a:solidFill>
                <a:latin typeface="Century Gothic" panose="020B0502020202020204" pitchFamily="34" charset="0"/>
                <a:ea typeface="Tahoma" panose="020B0604030504040204" pitchFamily="34" charset="0"/>
                <a:cs typeface="Tahoma" panose="020B0604030504040204" pitchFamily="34" charset="0"/>
              </a:rPr>
              <a:t>ex ante</a:t>
            </a:r>
            <a:r>
              <a:rPr lang="en-US" sz="2400" b="1" dirty="0">
                <a:solidFill>
                  <a:schemeClr val="bg1"/>
                </a:solidFill>
                <a:latin typeface="Century Gothic" panose="020B0502020202020204" pitchFamily="34" charset="0"/>
                <a:ea typeface="Tahoma" panose="020B0604030504040204" pitchFamily="34" charset="0"/>
                <a:cs typeface="Tahoma" panose="020B0604030504040204" pitchFamily="34" charset="0"/>
              </a:rPr>
              <a:t> or </a:t>
            </a:r>
            <a:r>
              <a:rPr lang="en-US" sz="2400" b="1" i="1" dirty="0">
                <a:solidFill>
                  <a:schemeClr val="bg1"/>
                </a:solidFill>
                <a:latin typeface="Century Gothic" panose="020B0502020202020204" pitchFamily="34" charset="0"/>
                <a:ea typeface="Tahoma" panose="020B0604030504040204" pitchFamily="34" charset="0"/>
                <a:cs typeface="Tahoma" panose="020B0604030504040204" pitchFamily="34" charset="0"/>
              </a:rPr>
              <a:t>ex post </a:t>
            </a:r>
            <a:r>
              <a:rPr lang="en-US" sz="2400" b="1" dirty="0">
                <a:solidFill>
                  <a:schemeClr val="bg1"/>
                </a:solidFill>
                <a:latin typeface="Century Gothic" panose="020B0502020202020204" pitchFamily="34" charset="0"/>
                <a:ea typeface="Tahoma" panose="020B0604030504040204" pitchFamily="34" charset="0"/>
                <a:cs typeface="Tahoma" panose="020B0604030504040204" pitchFamily="34" charset="0"/>
              </a:rPr>
              <a:t>problem? No real clarity but….</a:t>
            </a:r>
          </a:p>
        </p:txBody>
      </p:sp>
    </p:spTree>
    <p:extLst>
      <p:ext uri="{BB962C8B-B14F-4D97-AF65-F5344CB8AC3E}">
        <p14:creationId xmlns:p14="http://schemas.microsoft.com/office/powerpoint/2010/main" val="3127426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9C6E5F1-BFAD-9B47-BEB3-84DBD15D494F}"/>
              </a:ext>
            </a:extLst>
          </p:cNvPr>
          <p:cNvSpPr>
            <a:spLocks noGrp="1"/>
          </p:cNvSpPr>
          <p:nvPr>
            <p:ph type="title"/>
          </p:nvPr>
        </p:nvSpPr>
        <p:spPr>
          <a:xfrm>
            <a:off x="1179871" y="599719"/>
            <a:ext cx="9576619" cy="2027976"/>
          </a:xfrm>
        </p:spPr>
        <p:txBody>
          <a:bodyPr>
            <a:noAutofit/>
          </a:bodyPr>
          <a:lstStyle/>
          <a:p>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Illustrating Uncertainty – Modernisation Directive (Compromise)</a:t>
            </a:r>
            <a:r>
              <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
            </a:r>
            <a:br>
              <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br>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
            </a:r>
            <a:b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b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B6755CBD-1921-BF49-9C01-FB0C684BE483}"/>
              </a:ext>
            </a:extLst>
          </p:cNvPr>
          <p:cNvSpPr txBox="1"/>
          <p:nvPr/>
        </p:nvSpPr>
        <p:spPr>
          <a:xfrm>
            <a:off x="1220535" y="1789647"/>
            <a:ext cx="9791593" cy="4247317"/>
          </a:xfrm>
          <a:prstGeom prst="rect">
            <a:avLst/>
          </a:prstGeom>
          <a:noFill/>
        </p:spPr>
        <p:txBody>
          <a:bodyPr wrap="square" rtlCol="0">
            <a:spAutoFit/>
          </a:bodyPr>
          <a:lstStyle/>
          <a:p>
            <a:pPr marL="342900" indent="-342900">
              <a:buFont typeface="+mj-lt"/>
              <a:buAutoNum type="arabicPeriod"/>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Point 11a to Annex I UCP Directive. This new provision blacklists ‘[p]</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roviding</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search results in response to a consumer’s online search query without clearly </a:t>
            </a:r>
            <a:r>
              <a:rPr lang="en-IE" b="1" dirty="0">
                <a:solidFill>
                  <a:schemeClr val="bg1"/>
                </a:solidFill>
                <a:latin typeface="Century Gothic" panose="020B0502020202020204" pitchFamily="34" charset="0"/>
                <a:ea typeface="Tahoma" panose="020B0604030504040204" pitchFamily="34" charset="0"/>
                <a:cs typeface="Tahoma" panose="020B0604030504040204" pitchFamily="34" charset="0"/>
              </a:rPr>
              <a:t>disclosing any paid advertisement or payment </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specifically for achieving higher ranking of products within the search results.’ </a:t>
            </a:r>
          </a:p>
          <a:p>
            <a:pPr marL="342900" indent="-342900" fontAlgn="base">
              <a:buFont typeface="+mj-l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6a(1)(a) CR Directive, the operators of online marketplaces are required to provide </a:t>
            </a:r>
            <a:r>
              <a:rPr lang="en-US" i="1" dirty="0">
                <a:solidFill>
                  <a:schemeClr val="bg1"/>
                </a:solidFill>
                <a:latin typeface="Century Gothic" panose="020B0502020202020204" pitchFamily="34" charset="0"/>
                <a:ea typeface="Tahoma" panose="020B0604030504040204" pitchFamily="34" charset="0"/>
                <a:cs typeface="Tahoma" panose="020B0604030504040204" pitchFamily="34" charset="0"/>
              </a:rPr>
              <a:t>inter alia</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general information made available in a specific section of the online interface that is directly and easily accessible from the page where the offers are presented on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the main parameters determining ranking</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as defined in point (m) of Article 2(1) of Directive 2005/29/EC, of offers presented to the consumer as result of the search query and the relative importance of those parameters as opposed to other parameters’.</a:t>
            </a:r>
          </a:p>
          <a:p>
            <a:pPr marL="342900" indent="-342900">
              <a:buFont typeface="+mj-l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6(1)(</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ea</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CR Directive introduces the requirement to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inform</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the consumer ‘where applicable, that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the price was </a:t>
            </a:r>
            <a:r>
              <a:rPr lang="en-US" b="1" dirty="0" err="1">
                <a:solidFill>
                  <a:schemeClr val="bg1"/>
                </a:solidFill>
                <a:latin typeface="Century Gothic" panose="020B0502020202020204" pitchFamily="34" charset="0"/>
                <a:ea typeface="Tahoma" panose="020B0604030504040204" pitchFamily="34" charset="0"/>
                <a:cs typeface="Tahoma" panose="020B0604030504040204" pitchFamily="34" charset="0"/>
              </a:rPr>
              <a:t>personalised</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on the basis of automated decision making’. </a:t>
            </a:r>
            <a:endParaRPr lang="en-GB"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2031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2100262" y="1359132"/>
            <a:ext cx="7991475" cy="4392376"/>
          </a:xfrm>
        </p:spPr>
        <p:txBody>
          <a:bodyPr>
            <a:normAutofit lnSpcReduction="10000"/>
          </a:bodyPr>
          <a:lstStyle/>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Do information provision requirements have the capacity to truly protect consumers? If individuals are emotionally manipulated how then in their subjective state can we return them to a point of objectivity within which they would have the capacity to exercise their consumer rights effectively? Is paternalistic intervention necessary? And how do we delineate necessary intervention from paternalistic manipulation of choice?</a:t>
            </a:r>
            <a:endParaRPr lang="en-US" dirty="0">
              <a:solidFill>
                <a:schemeClr val="bg2"/>
              </a:solidFill>
              <a:latin typeface="Century Gothic" panose="020B0502020202020204" pitchFamily="34" charset="0"/>
            </a:endParaRPr>
          </a:p>
          <a:p>
            <a:pPr algn="ctr"/>
            <a:endParaRPr lang="en-US"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224721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90051" y="547882"/>
            <a:ext cx="6833419"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Fairness and Machine Learning</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290052" y="1392964"/>
            <a:ext cx="11519730" cy="4163010"/>
          </a:xfrm>
        </p:spPr>
        <p:txBody>
          <a:bodyPr anchor="t">
            <a:noAutofit/>
          </a:bodyPr>
          <a:lstStyle/>
          <a:p>
            <a:pPr marL="0" indent="0">
              <a:buNone/>
            </a:pPr>
            <a:r>
              <a:rPr lang="en-US" dirty="0"/>
              <a:t>	</a:t>
            </a:r>
            <a:endParaRPr lang="en-US" sz="20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4" name="Rectangle 3"/>
          <p:cNvSpPr/>
          <p:nvPr/>
        </p:nvSpPr>
        <p:spPr>
          <a:xfrm>
            <a:off x="3078866" y="4710476"/>
            <a:ext cx="8970256" cy="2062103"/>
          </a:xfrm>
          <a:prstGeom prst="rect">
            <a:avLst/>
          </a:prstGeom>
        </p:spPr>
        <p:txBody>
          <a:bodyPr wrap="square">
            <a:spAutoFit/>
          </a:bodyPr>
          <a:lstStyle/>
          <a:p>
            <a:pPr algn="just"/>
            <a:r>
              <a:rPr lang="nl-BE" sz="1600" b="1" u="sng" dirty="0" smtClean="0">
                <a:solidFill>
                  <a:schemeClr val="bg1"/>
                </a:solidFill>
              </a:rPr>
              <a:t>Focus/Approach </a:t>
            </a:r>
            <a:r>
              <a:rPr lang="nl-BE" sz="1600" b="1" u="sng" dirty="0">
                <a:solidFill>
                  <a:schemeClr val="bg1"/>
                </a:solidFill>
              </a:rPr>
              <a:t>in </a:t>
            </a:r>
            <a:r>
              <a:rPr lang="nl-BE" sz="1600" b="1" u="sng" dirty="0" err="1">
                <a:solidFill>
                  <a:schemeClr val="bg1"/>
                </a:solidFill>
              </a:rPr>
              <a:t>both</a:t>
            </a:r>
            <a:r>
              <a:rPr lang="nl-BE" sz="1600" b="1" u="sng" dirty="0">
                <a:solidFill>
                  <a:schemeClr val="bg1"/>
                </a:solidFill>
              </a:rPr>
              <a:t> Policy </a:t>
            </a:r>
            <a:r>
              <a:rPr lang="nl-BE" sz="1600" b="1" u="sng" dirty="0" err="1">
                <a:solidFill>
                  <a:schemeClr val="bg1"/>
                </a:solidFill>
              </a:rPr>
              <a:t>and</a:t>
            </a:r>
            <a:r>
              <a:rPr lang="nl-BE" sz="1600" b="1" u="sng" dirty="0">
                <a:solidFill>
                  <a:schemeClr val="bg1"/>
                </a:solidFill>
              </a:rPr>
              <a:t> Design:</a:t>
            </a:r>
          </a:p>
          <a:p>
            <a:pPr algn="just"/>
            <a:r>
              <a:rPr lang="nl-BE" sz="1600" b="1" u="sng" dirty="0">
                <a:solidFill>
                  <a:schemeClr val="bg1"/>
                </a:solidFill>
              </a:rPr>
              <a:t> </a:t>
            </a:r>
          </a:p>
          <a:p>
            <a:pPr marL="742950" lvl="1" indent="-285750" algn="just">
              <a:buFont typeface="Arial" panose="020B0604020202020204" pitchFamily="34" charset="0"/>
              <a:buChar char="•"/>
            </a:pPr>
            <a:r>
              <a:rPr lang="en-US" sz="1600" dirty="0">
                <a:solidFill>
                  <a:schemeClr val="bg1"/>
                </a:solidFill>
              </a:rPr>
              <a:t>Fairness as Equality</a:t>
            </a:r>
          </a:p>
          <a:p>
            <a:pPr marL="742950" lvl="1" indent="-285750" algn="just">
              <a:buFont typeface="Arial" panose="020B0604020202020204" pitchFamily="34" charset="0"/>
              <a:buChar char="•"/>
            </a:pPr>
            <a:r>
              <a:rPr lang="en-US" sz="1600" dirty="0">
                <a:solidFill>
                  <a:schemeClr val="bg1"/>
                </a:solidFill>
              </a:rPr>
              <a:t>Fairness as absence of bias</a:t>
            </a:r>
          </a:p>
          <a:p>
            <a:pPr marL="742950" lvl="1" indent="-285750" algn="just">
              <a:buFont typeface="Arial" panose="020B0604020202020204" pitchFamily="34" charset="0"/>
              <a:buChar char="•"/>
            </a:pPr>
            <a:r>
              <a:rPr lang="nl-BE" sz="1600" dirty="0">
                <a:solidFill>
                  <a:schemeClr val="bg1"/>
                </a:solidFill>
              </a:rPr>
              <a:t>Bias towards sensitive attribute </a:t>
            </a:r>
            <a:r>
              <a:rPr lang="nl-BE" sz="1600" dirty="0" err="1" smtClean="0">
                <a:solidFill>
                  <a:schemeClr val="bg1"/>
                </a:solidFill>
              </a:rPr>
              <a:t>groups</a:t>
            </a:r>
            <a:endParaRPr lang="nl-BE" sz="1600" dirty="0" smtClean="0">
              <a:solidFill>
                <a:schemeClr val="bg1"/>
              </a:solidFill>
            </a:endParaRPr>
          </a:p>
          <a:p>
            <a:pPr marL="1200150" lvl="2" indent="-285750" algn="just">
              <a:buFont typeface="Arial" panose="020B0604020202020204" pitchFamily="34" charset="0"/>
              <a:buChar char="•"/>
            </a:pPr>
            <a:r>
              <a:rPr lang="en-US" sz="1600" dirty="0">
                <a:solidFill>
                  <a:schemeClr val="bg1"/>
                </a:solidFill>
              </a:rPr>
              <a:t>Though awareness regarding new forms of differentiation increasing </a:t>
            </a:r>
          </a:p>
          <a:p>
            <a:pPr marL="742950" lvl="1" indent="-285750" algn="just">
              <a:buFont typeface="Arial" panose="020B0604020202020204" pitchFamily="34" charset="0"/>
              <a:buChar char="•"/>
            </a:pPr>
            <a:r>
              <a:rPr lang="en-US" sz="1600" dirty="0" smtClean="0">
                <a:solidFill>
                  <a:schemeClr val="bg1"/>
                </a:solidFill>
              </a:rPr>
              <a:t>Fairness </a:t>
            </a:r>
            <a:r>
              <a:rPr lang="en-US" sz="1600" dirty="0">
                <a:solidFill>
                  <a:schemeClr val="bg1"/>
                </a:solidFill>
              </a:rPr>
              <a:t>as a means to address present injustices</a:t>
            </a:r>
          </a:p>
          <a:p>
            <a:pPr marL="742950" lvl="1" indent="-285750" algn="just">
              <a:buFont typeface="Arial" panose="020B0604020202020204" pitchFamily="34" charset="0"/>
              <a:buChar char="•"/>
            </a:pPr>
            <a:r>
              <a:rPr lang="en-US" sz="1600" dirty="0">
                <a:solidFill>
                  <a:schemeClr val="bg1"/>
                </a:solidFill>
              </a:rPr>
              <a:t>Design-based solutions </a:t>
            </a:r>
            <a:endParaRPr lang="en-US" sz="1600" dirty="0" smtClean="0">
              <a:solidFill>
                <a:schemeClr val="bg1"/>
              </a:solidFill>
            </a:endParaRPr>
          </a:p>
        </p:txBody>
      </p:sp>
      <p:graphicFrame>
        <p:nvGraphicFramePr>
          <p:cNvPr id="5" name="Tabel 6">
            <a:extLst>
              <a:ext uri="{FF2B5EF4-FFF2-40B4-BE49-F238E27FC236}">
                <a16:creationId xmlns:a16="http://schemas.microsoft.com/office/drawing/2014/main" id="{8C4B0AC9-DF30-49C7-8EEE-0648EA9F3013}"/>
              </a:ext>
            </a:extLst>
          </p:cNvPr>
          <p:cNvGraphicFramePr>
            <a:graphicFrameLocks noGrp="1"/>
          </p:cNvGraphicFramePr>
          <p:nvPr>
            <p:extLst>
              <p:ext uri="{D42A27DB-BD31-4B8C-83A1-F6EECF244321}">
                <p14:modId xmlns:p14="http://schemas.microsoft.com/office/powerpoint/2010/main" val="1881659838"/>
              </p:ext>
            </p:extLst>
          </p:nvPr>
        </p:nvGraphicFramePr>
        <p:xfrm>
          <a:off x="290051" y="1302026"/>
          <a:ext cx="10521375" cy="3064037"/>
        </p:xfrm>
        <a:graphic>
          <a:graphicData uri="http://schemas.openxmlformats.org/drawingml/2006/table">
            <a:tbl>
              <a:tblPr firstRow="1" bandRow="1">
                <a:tableStyleId>{5C22544A-7EE6-4342-B048-85BDC9FD1C3A}</a:tableStyleId>
              </a:tblPr>
              <a:tblGrid>
                <a:gridCol w="1852862">
                  <a:extLst>
                    <a:ext uri="{9D8B030D-6E8A-4147-A177-3AD203B41FA5}">
                      <a16:colId xmlns:a16="http://schemas.microsoft.com/office/drawing/2014/main" val="3895974314"/>
                    </a:ext>
                  </a:extLst>
                </a:gridCol>
                <a:gridCol w="4297680">
                  <a:extLst>
                    <a:ext uri="{9D8B030D-6E8A-4147-A177-3AD203B41FA5}">
                      <a16:colId xmlns:a16="http://schemas.microsoft.com/office/drawing/2014/main" val="1800178262"/>
                    </a:ext>
                  </a:extLst>
                </a:gridCol>
                <a:gridCol w="4370833">
                  <a:extLst>
                    <a:ext uri="{9D8B030D-6E8A-4147-A177-3AD203B41FA5}">
                      <a16:colId xmlns:a16="http://schemas.microsoft.com/office/drawing/2014/main" val="667550032"/>
                    </a:ext>
                  </a:extLst>
                </a:gridCol>
              </a:tblGrid>
              <a:tr h="822611">
                <a:tc>
                  <a:txBody>
                    <a:bodyPr/>
                    <a:lstStyle/>
                    <a:p>
                      <a:endParaRPr lang="nl-NL" sz="1200" dirty="0"/>
                    </a:p>
                  </a:txBody>
                  <a:tcPr marL="68580" marR="68580" marT="34290" marB="34290">
                    <a:lnB w="38100" cmpd="sng">
                      <a:noFill/>
                    </a:lnB>
                    <a:solidFill>
                      <a:schemeClr val="tx1"/>
                    </a:solidFill>
                  </a:tcPr>
                </a:tc>
                <a:tc>
                  <a:txBody>
                    <a:bodyPr/>
                    <a:lstStyle/>
                    <a:p>
                      <a:r>
                        <a:rPr lang="nl-BE" sz="1600" dirty="0" err="1">
                          <a:solidFill>
                            <a:schemeClr val="tx1"/>
                          </a:solidFill>
                        </a:rPr>
                        <a:t>Parity</a:t>
                      </a:r>
                      <a:r>
                        <a:rPr lang="nl-BE" sz="1600" dirty="0">
                          <a:solidFill>
                            <a:schemeClr val="tx1"/>
                          </a:solidFill>
                        </a:rPr>
                        <a:t> (// </a:t>
                      </a:r>
                      <a:r>
                        <a:rPr lang="nl-BE" sz="1600" dirty="0" err="1">
                          <a:solidFill>
                            <a:schemeClr val="tx1"/>
                          </a:solidFill>
                        </a:rPr>
                        <a:t>Equality</a:t>
                      </a:r>
                      <a:r>
                        <a:rPr lang="nl-BE" sz="1600" dirty="0">
                          <a:solidFill>
                            <a:schemeClr val="tx1"/>
                          </a:solidFill>
                        </a:rPr>
                        <a:t>)</a:t>
                      </a:r>
                      <a:endParaRPr lang="nl-NL" sz="1600" dirty="0">
                        <a:solidFill>
                          <a:schemeClr val="tx1"/>
                        </a:solidFill>
                      </a:endParaRPr>
                    </a:p>
                  </a:txBody>
                  <a:tcPr marL="68580" marR="68580" marT="34290" marB="34290">
                    <a:solidFill>
                      <a:schemeClr val="bg2">
                        <a:lumMod val="60000"/>
                        <a:lumOff val="40000"/>
                      </a:schemeClr>
                    </a:solidFill>
                  </a:tcPr>
                </a:tc>
                <a:tc>
                  <a:txBody>
                    <a:bodyPr/>
                    <a:lstStyle/>
                    <a:p>
                      <a:r>
                        <a:rPr lang="nl-BE" sz="1600" dirty="0" err="1">
                          <a:solidFill>
                            <a:schemeClr val="tx1"/>
                          </a:solidFill>
                        </a:rPr>
                        <a:t>Preference</a:t>
                      </a:r>
                      <a:r>
                        <a:rPr lang="nl-BE" sz="1600" dirty="0">
                          <a:solidFill>
                            <a:schemeClr val="tx1"/>
                          </a:solidFill>
                        </a:rPr>
                        <a:t> (// </a:t>
                      </a:r>
                      <a:r>
                        <a:rPr lang="nl-BE" sz="1600" dirty="0" err="1">
                          <a:solidFill>
                            <a:schemeClr val="tx1"/>
                          </a:solidFill>
                        </a:rPr>
                        <a:t>Envy-freeness</a:t>
                      </a:r>
                      <a:r>
                        <a:rPr lang="nl-BE" sz="1600" baseline="0" dirty="0">
                          <a:solidFill>
                            <a:schemeClr val="tx1"/>
                          </a:solidFill>
                        </a:rPr>
                        <a:t> </a:t>
                      </a:r>
                      <a:r>
                        <a:rPr lang="nl-BE" sz="1600" dirty="0" err="1">
                          <a:solidFill>
                            <a:schemeClr val="tx1"/>
                          </a:solidFill>
                        </a:rPr>
                        <a:t>and</a:t>
                      </a:r>
                      <a:r>
                        <a:rPr lang="nl-BE" sz="1600" dirty="0">
                          <a:solidFill>
                            <a:schemeClr val="tx1"/>
                          </a:solidFill>
                        </a:rPr>
                        <a:t> Game </a:t>
                      </a:r>
                      <a:r>
                        <a:rPr lang="nl-BE" sz="1600" dirty="0" err="1">
                          <a:solidFill>
                            <a:schemeClr val="tx1"/>
                          </a:solidFill>
                        </a:rPr>
                        <a:t>Theory</a:t>
                      </a:r>
                      <a:r>
                        <a:rPr lang="nl-BE" sz="1600" dirty="0">
                          <a:solidFill>
                            <a:schemeClr val="tx1"/>
                          </a:solidFill>
                        </a:rPr>
                        <a:t>)</a:t>
                      </a:r>
                      <a:endParaRPr lang="nl-NL" sz="1600" dirty="0">
                        <a:solidFill>
                          <a:schemeClr val="tx1"/>
                        </a:solidFill>
                      </a:endParaRPr>
                    </a:p>
                  </a:txBody>
                  <a:tcPr marL="68580" marR="68580" marT="34290" marB="34290">
                    <a:solidFill>
                      <a:schemeClr val="bg2">
                        <a:lumMod val="60000"/>
                        <a:lumOff val="40000"/>
                      </a:schemeClr>
                    </a:solidFill>
                  </a:tcPr>
                </a:tc>
                <a:extLst>
                  <a:ext uri="{0D108BD9-81ED-4DB2-BD59-A6C34878D82A}">
                    <a16:rowId xmlns:a16="http://schemas.microsoft.com/office/drawing/2014/main" val="2623968527"/>
                  </a:ext>
                </a:extLst>
              </a:tr>
              <a:tr h="693193">
                <a:tc>
                  <a:txBody>
                    <a:bodyPr/>
                    <a:lstStyle/>
                    <a:p>
                      <a:r>
                        <a:rPr lang="nl-BE" sz="1200" dirty="0"/>
                        <a:t>Treatment</a:t>
                      </a:r>
                      <a:endParaRPr lang="nl-NL" sz="1200" dirty="0"/>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nl-BE" sz="1600" dirty="0"/>
                        <a:t>Treatment </a:t>
                      </a:r>
                      <a:r>
                        <a:rPr lang="nl-BE" sz="1600" dirty="0" err="1"/>
                        <a:t>Parity</a:t>
                      </a:r>
                      <a:r>
                        <a:rPr lang="nl-BE" sz="1600" dirty="0"/>
                        <a:t> </a:t>
                      </a:r>
                    </a:p>
                    <a:p>
                      <a:r>
                        <a:rPr lang="nl-BE" sz="1600" dirty="0" err="1"/>
                        <a:t>Counterfactuals</a:t>
                      </a:r>
                      <a:r>
                        <a:rPr lang="nl-BE" sz="1600" baseline="0" dirty="0"/>
                        <a:t> </a:t>
                      </a:r>
                      <a:r>
                        <a:rPr lang="nl-BE" sz="1600" baseline="0" dirty="0" err="1"/>
                        <a:t>Fairness</a:t>
                      </a:r>
                      <a:r>
                        <a:rPr lang="nl-BE" sz="1600" baseline="0" dirty="0"/>
                        <a:t> (</a:t>
                      </a:r>
                      <a:r>
                        <a:rPr lang="nl-BE" sz="1600" baseline="0" dirty="0" err="1"/>
                        <a:t>Kusner</a:t>
                      </a:r>
                      <a:r>
                        <a:rPr lang="nl-BE" sz="1600" baseline="0" dirty="0"/>
                        <a:t> et al. 2017)</a:t>
                      </a:r>
                      <a:endParaRPr lang="nl-NL" sz="1600" dirty="0"/>
                    </a:p>
                  </a:txBody>
                  <a:tcPr marL="68580" marR="68580" marT="34290" marB="34290">
                    <a:lnL w="12700" cmpd="sng">
                      <a:noFill/>
                    </a:lnL>
                  </a:tcPr>
                </a:tc>
                <a:tc>
                  <a:txBody>
                    <a:bodyPr/>
                    <a:lstStyle/>
                    <a:p>
                      <a:r>
                        <a:rPr lang="nl-BE" sz="1600" dirty="0" err="1"/>
                        <a:t>Preferred</a:t>
                      </a:r>
                      <a:r>
                        <a:rPr lang="nl-BE" sz="1600" dirty="0"/>
                        <a:t> Treatment (</a:t>
                      </a:r>
                      <a:r>
                        <a:rPr lang="nl-BE" sz="1600" dirty="0" err="1"/>
                        <a:t>Zafar</a:t>
                      </a:r>
                      <a:r>
                        <a:rPr lang="nl-BE" sz="1600" dirty="0"/>
                        <a:t> et al. 2017)</a:t>
                      </a:r>
                      <a:endParaRPr lang="nl-NL" sz="1600" dirty="0"/>
                    </a:p>
                  </a:txBody>
                  <a:tcPr marL="68580" marR="68580" marT="34290" marB="34290"/>
                </a:tc>
                <a:extLst>
                  <a:ext uri="{0D108BD9-81ED-4DB2-BD59-A6C34878D82A}">
                    <a16:rowId xmlns:a16="http://schemas.microsoft.com/office/drawing/2014/main" val="1182848464"/>
                  </a:ext>
                </a:extLst>
              </a:tr>
              <a:tr h="1441326">
                <a:tc>
                  <a:txBody>
                    <a:bodyPr/>
                    <a:lstStyle/>
                    <a:p>
                      <a:r>
                        <a:rPr lang="nl-BE" sz="1200" dirty="0"/>
                        <a:t>Impact (</a:t>
                      </a:r>
                      <a:r>
                        <a:rPr lang="nl-BE" sz="1200" dirty="0" err="1"/>
                        <a:t>Results</a:t>
                      </a:r>
                      <a:r>
                        <a:rPr lang="nl-BE" sz="1200" dirty="0"/>
                        <a:t>)</a:t>
                      </a:r>
                      <a:endParaRPr lang="nl-NL" sz="12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nl-BE" sz="1600" dirty="0"/>
                        <a:t>Group </a:t>
                      </a:r>
                      <a:r>
                        <a:rPr lang="nl-BE" sz="1600" dirty="0" err="1"/>
                        <a:t>Fairness</a:t>
                      </a:r>
                      <a:r>
                        <a:rPr lang="nl-BE" sz="1600" dirty="0"/>
                        <a:t> (Feldman et al. 2014)</a:t>
                      </a:r>
                    </a:p>
                    <a:p>
                      <a:r>
                        <a:rPr lang="nl-BE" sz="1600" dirty="0" err="1"/>
                        <a:t>Individual</a:t>
                      </a:r>
                      <a:r>
                        <a:rPr lang="nl-BE" sz="1600" dirty="0"/>
                        <a:t> </a:t>
                      </a:r>
                      <a:r>
                        <a:rPr lang="nl-BE" sz="1600" dirty="0" err="1"/>
                        <a:t>Fairness</a:t>
                      </a:r>
                      <a:r>
                        <a:rPr lang="nl-BE" sz="1600" dirty="0"/>
                        <a:t> (</a:t>
                      </a:r>
                      <a:r>
                        <a:rPr lang="nl-BE" sz="1600" dirty="0" err="1"/>
                        <a:t>Dwork</a:t>
                      </a:r>
                      <a:r>
                        <a:rPr lang="nl-BE" sz="1600" dirty="0"/>
                        <a:t> et al. 2011, 2017)</a:t>
                      </a:r>
                    </a:p>
                    <a:p>
                      <a:r>
                        <a:rPr lang="nl-BE" sz="1600" dirty="0" err="1"/>
                        <a:t>Equality</a:t>
                      </a:r>
                      <a:r>
                        <a:rPr lang="nl-BE" sz="1600" dirty="0"/>
                        <a:t> of Opportunity (Hardt et</a:t>
                      </a:r>
                      <a:r>
                        <a:rPr lang="nl-BE" sz="1600" baseline="0" dirty="0"/>
                        <a:t> al. 2016, </a:t>
                      </a:r>
                      <a:r>
                        <a:rPr lang="nl-BE" sz="1600" baseline="0" dirty="0" err="1"/>
                        <a:t>Zafar</a:t>
                      </a:r>
                      <a:r>
                        <a:rPr lang="nl-BE" sz="1600" baseline="0" dirty="0"/>
                        <a:t> et al. 2017)</a:t>
                      </a:r>
                      <a:endParaRPr lang="nl-NL" sz="1600" dirty="0"/>
                    </a:p>
                  </a:txBody>
                  <a:tcPr marL="68580" marR="68580" marT="34290" marB="34290">
                    <a:lnL w="12700" cmpd="sng">
                      <a:noFill/>
                    </a:lnL>
                  </a:tcPr>
                </a:tc>
                <a:tc>
                  <a:txBody>
                    <a:bodyPr/>
                    <a:lstStyle/>
                    <a:p>
                      <a:r>
                        <a:rPr lang="nl-BE" sz="1600" dirty="0" err="1"/>
                        <a:t>Preferred</a:t>
                      </a:r>
                      <a:r>
                        <a:rPr lang="nl-BE" sz="1600" dirty="0"/>
                        <a:t> Impact (</a:t>
                      </a:r>
                      <a:r>
                        <a:rPr lang="nl-BE" sz="1600" dirty="0" err="1"/>
                        <a:t>Zafar</a:t>
                      </a:r>
                      <a:r>
                        <a:rPr lang="nl-BE" sz="1600" dirty="0"/>
                        <a:t> et al.</a:t>
                      </a:r>
                      <a:r>
                        <a:rPr lang="nl-BE" sz="1600" baseline="0" dirty="0"/>
                        <a:t> 2017)</a:t>
                      </a:r>
                      <a:endParaRPr lang="nl-NL" sz="1600" dirty="0"/>
                    </a:p>
                  </a:txBody>
                  <a:tcPr marL="68580" marR="68580" marT="34290" marB="34290"/>
                </a:tc>
                <a:extLst>
                  <a:ext uri="{0D108BD9-81ED-4DB2-BD59-A6C34878D82A}">
                    <a16:rowId xmlns:a16="http://schemas.microsoft.com/office/drawing/2014/main" val="1914314766"/>
                  </a:ext>
                </a:extLst>
              </a:tr>
            </a:tbl>
          </a:graphicData>
        </a:graphic>
      </p:graphicFrame>
      <p:sp>
        <p:nvSpPr>
          <p:cNvPr id="6" name="Tekstvak 7">
            <a:extLst>
              <a:ext uri="{FF2B5EF4-FFF2-40B4-BE49-F238E27FC236}">
                <a16:creationId xmlns:a16="http://schemas.microsoft.com/office/drawing/2014/main" id="{90F87DE6-8C3B-4DAC-818C-DD62644FC1EF}"/>
              </a:ext>
            </a:extLst>
          </p:cNvPr>
          <p:cNvSpPr txBox="1"/>
          <p:nvPr/>
        </p:nvSpPr>
        <p:spPr>
          <a:xfrm>
            <a:off x="290050" y="1640672"/>
            <a:ext cx="1970373" cy="415498"/>
          </a:xfrm>
          <a:prstGeom prst="rect">
            <a:avLst/>
          </a:prstGeom>
          <a:noFill/>
        </p:spPr>
        <p:txBody>
          <a:bodyPr wrap="square" rtlCol="0">
            <a:spAutoFit/>
          </a:bodyPr>
          <a:lstStyle/>
          <a:p>
            <a:r>
              <a:rPr lang="nl-BE" sz="1050" dirty="0">
                <a:solidFill>
                  <a:schemeClr val="bg1"/>
                </a:solidFill>
              </a:rPr>
              <a:t>Source: </a:t>
            </a:r>
            <a:r>
              <a:rPr lang="nl-BE" sz="1050" dirty="0" err="1">
                <a:solidFill>
                  <a:schemeClr val="bg1"/>
                </a:solidFill>
              </a:rPr>
              <a:t>Gajane</a:t>
            </a:r>
            <a:r>
              <a:rPr lang="nl-BE" sz="1050" dirty="0">
                <a:solidFill>
                  <a:schemeClr val="bg1"/>
                </a:solidFill>
              </a:rPr>
              <a:t> </a:t>
            </a:r>
            <a:r>
              <a:rPr lang="nl-BE" sz="1050" dirty="0" err="1">
                <a:solidFill>
                  <a:schemeClr val="bg1"/>
                </a:solidFill>
              </a:rPr>
              <a:t>and</a:t>
            </a:r>
            <a:r>
              <a:rPr lang="nl-BE" sz="1050" dirty="0">
                <a:solidFill>
                  <a:schemeClr val="bg1"/>
                </a:solidFill>
              </a:rPr>
              <a:t> </a:t>
            </a:r>
            <a:r>
              <a:rPr lang="nl-BE" sz="1050" dirty="0" err="1">
                <a:solidFill>
                  <a:schemeClr val="bg1"/>
                </a:solidFill>
              </a:rPr>
              <a:t>Pechenizkiy</a:t>
            </a:r>
            <a:r>
              <a:rPr lang="nl-BE" sz="1050" dirty="0">
                <a:solidFill>
                  <a:schemeClr val="bg1"/>
                </a:solidFill>
              </a:rPr>
              <a:t> (2017)</a:t>
            </a:r>
            <a:endParaRPr lang="nl-NL" sz="1050" dirty="0">
              <a:solidFill>
                <a:schemeClr val="bg1"/>
              </a:solidFill>
            </a:endParaRPr>
          </a:p>
        </p:txBody>
      </p:sp>
      <p:sp>
        <p:nvSpPr>
          <p:cNvPr id="7" name="TextBox 6"/>
          <p:cNvSpPr txBox="1"/>
          <p:nvPr/>
        </p:nvSpPr>
        <p:spPr>
          <a:xfrm>
            <a:off x="529392" y="4710475"/>
            <a:ext cx="3081910" cy="646331"/>
          </a:xfrm>
          <a:prstGeom prst="rect">
            <a:avLst/>
          </a:prstGeom>
          <a:noFill/>
        </p:spPr>
        <p:txBody>
          <a:bodyPr wrap="square" rtlCol="0">
            <a:spAutoFit/>
          </a:bodyPr>
          <a:lstStyle/>
          <a:p>
            <a:r>
              <a:rPr lang="en-US" b="1" dirty="0">
                <a:solidFill>
                  <a:schemeClr val="bg1"/>
                </a:solidFill>
              </a:rPr>
              <a:t>Examples of fairness notions in ML </a:t>
            </a:r>
            <a:endParaRPr lang="nl-BE" b="1" dirty="0">
              <a:solidFill>
                <a:schemeClr val="bg1"/>
              </a:solidFill>
            </a:endParaRPr>
          </a:p>
        </p:txBody>
      </p:sp>
    </p:spTree>
    <p:extLst>
      <p:ext uri="{BB962C8B-B14F-4D97-AF65-F5344CB8AC3E}">
        <p14:creationId xmlns:p14="http://schemas.microsoft.com/office/powerpoint/2010/main" val="2473396534"/>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FE1E9A9-9C76-FB43-AC04-81FD11238880}"/>
              </a:ext>
            </a:extLst>
          </p:cNvPr>
          <p:cNvSpPr>
            <a:spLocks noGrp="1"/>
          </p:cNvSpPr>
          <p:nvPr>
            <p:ph type="title"/>
          </p:nvPr>
        </p:nvSpPr>
        <p:spPr>
          <a:xfrm>
            <a:off x="768000" y="216000"/>
            <a:ext cx="10655651" cy="1152000"/>
          </a:xfrm>
        </p:spPr>
        <p:txBody>
          <a:bodyPr>
            <a:normAutofit/>
          </a:body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The Blacklisting of Purposes, But Does this Fit with Data Protection or is it Balancing?</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5F4A24F9-34C0-E143-BD68-4B274ACF8EE0}"/>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30170" y="1674892"/>
            <a:ext cx="7753422" cy="4139426"/>
          </a:xfrm>
          <a:prstGeom prst="rect">
            <a:avLst/>
          </a:prstGeom>
          <a:ln w="38100">
            <a:solidFill>
              <a:schemeClr val="bg1"/>
            </a:solidFill>
          </a:ln>
        </p:spPr>
      </p:pic>
    </p:spTree>
    <p:extLst>
      <p:ext uri="{BB962C8B-B14F-4D97-AF65-F5344CB8AC3E}">
        <p14:creationId xmlns:p14="http://schemas.microsoft.com/office/powerpoint/2010/main" val="1613190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413C46-0D39-C34F-9225-FF6FD6885B73}"/>
              </a:ext>
            </a:extLst>
          </p:cNvPr>
          <p:cNvSpPr>
            <a:spLocks noGrp="1"/>
          </p:cNvSpPr>
          <p:nvPr>
            <p:ph type="title"/>
          </p:nvPr>
        </p:nvSpPr>
        <p:spPr>
          <a:xfrm>
            <a:off x="1029980" y="504584"/>
            <a:ext cx="8813681" cy="1264596"/>
          </a:xfrm>
        </p:spPr>
        <p:txBody>
          <a:bodyPr>
            <a:normAutofit/>
          </a:bodyPr>
          <a:lstStyle/>
          <a:p>
            <a:pPr lvl="1" algn="just" rtl="0">
              <a:lnSpc>
                <a:spcPct val="90000"/>
              </a:lnSpc>
              <a:spcBef>
                <a:spcPct val="0"/>
              </a:spcBef>
            </a:pPr>
            <a:r>
              <a:rPr lang="en-GB" sz="3200" b="1" dirty="0">
                <a:solidFill>
                  <a:schemeClr val="bg2"/>
                </a:solidFill>
                <a:latin typeface="Century Gothic" panose="020B0502020202020204" pitchFamily="34" charset="0"/>
              </a:rPr>
              <a:t>Positive Obligations and the Harmonisation of Fundamental Right(s) Standard</a:t>
            </a:r>
            <a:endParaRPr lang="en-US" sz="3200" b="1" kern="1200" dirty="0">
              <a:solidFill>
                <a:schemeClr val="bg2"/>
              </a:solidFill>
              <a:latin typeface="Century Gothic" panose="020B0502020202020204" pitchFamily="34" charset="0"/>
              <a:ea typeface="+mj-ea"/>
              <a:cs typeface="+mj-cs"/>
            </a:endParaRPr>
          </a:p>
        </p:txBody>
      </p:sp>
      <p:sp>
        <p:nvSpPr>
          <p:cNvPr id="5" name="Content Placeholder 2">
            <a:extLst>
              <a:ext uri="{FF2B5EF4-FFF2-40B4-BE49-F238E27FC236}">
                <a16:creationId xmlns:a16="http://schemas.microsoft.com/office/drawing/2014/main" id="{85188114-C395-DA44-B318-D9C650F161E3}"/>
              </a:ext>
            </a:extLst>
          </p:cNvPr>
          <p:cNvSpPr txBox="1">
            <a:spLocks/>
          </p:cNvSpPr>
          <p:nvPr/>
        </p:nvSpPr>
        <p:spPr>
          <a:xfrm>
            <a:off x="899652" y="1429968"/>
            <a:ext cx="10545096" cy="47957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58775" lvl="2" indent="-358775" algn="just">
              <a:spcBef>
                <a:spcPts val="575"/>
              </a:spcBef>
              <a:buSzPct val="110000"/>
            </a:pPr>
            <a:r>
              <a:rPr lang="en-US" sz="2400" dirty="0">
                <a:solidFill>
                  <a:schemeClr val="bg1"/>
                </a:solidFill>
              </a:rPr>
              <a:t>Fundamental rights are key in the interpretation of and derogation from EU primary and secondary law. </a:t>
            </a:r>
          </a:p>
          <a:p>
            <a:pPr marL="358775" lvl="2" indent="-358775" algn="just">
              <a:spcBef>
                <a:spcPts val="575"/>
              </a:spcBef>
              <a:buSzPct val="110000"/>
            </a:pPr>
            <a:r>
              <a:rPr lang="en-US" sz="2400" dirty="0">
                <a:solidFill>
                  <a:schemeClr val="bg1"/>
                </a:solidFill>
              </a:rPr>
              <a:t>However, </a:t>
            </a:r>
            <a:r>
              <a:rPr lang="en-US" sz="2400" b="1" u="sng" dirty="0">
                <a:solidFill>
                  <a:schemeClr val="bg1"/>
                </a:solidFill>
              </a:rPr>
              <a:t>no</a:t>
            </a:r>
            <a:r>
              <a:rPr lang="en-US" sz="2400" dirty="0">
                <a:solidFill>
                  <a:schemeClr val="bg1"/>
                </a:solidFill>
              </a:rPr>
              <a:t> general EU competence to adopt legislation on the basis of the protection of fundamental rights. </a:t>
            </a:r>
          </a:p>
          <a:p>
            <a:pPr marL="815975" lvl="3" indent="-358775" algn="just">
              <a:spcBef>
                <a:spcPts val="575"/>
              </a:spcBef>
              <a:buSzPct val="110000"/>
            </a:pPr>
            <a:r>
              <a:rPr lang="en-US" sz="2000" dirty="0">
                <a:solidFill>
                  <a:schemeClr val="bg1"/>
                </a:solidFill>
              </a:rPr>
              <a:t>Opinion 2/94 – ‘[n]o Treaty provision confers on the Community institutions any general power to enact rules on human rights or to conclude international conventions in this field.’  </a:t>
            </a:r>
          </a:p>
          <a:p>
            <a:pPr marL="815975" lvl="3" indent="-358775" algn="just">
              <a:spcBef>
                <a:spcPts val="575"/>
              </a:spcBef>
              <a:buSzPct val="110000"/>
            </a:pPr>
            <a:r>
              <a:rPr lang="en-US" sz="2000" b="1" dirty="0">
                <a:solidFill>
                  <a:schemeClr val="bg1"/>
                </a:solidFill>
              </a:rPr>
              <a:t>BUT</a:t>
            </a:r>
            <a:r>
              <a:rPr lang="en-US" sz="2000" dirty="0">
                <a:solidFill>
                  <a:schemeClr val="bg1"/>
                </a:solidFill>
              </a:rPr>
              <a:t> through the discussion of the ‘fair balancing’ case law, there is an important distinction between an apparent lack of a general power to legislate and the negative duty not to breach fundamental rights</a:t>
            </a:r>
            <a:r>
              <a:rPr lang="en-US" sz="2200" dirty="0">
                <a:solidFill>
                  <a:schemeClr val="bg1"/>
                </a:solidFill>
              </a:rPr>
              <a:t>. </a:t>
            </a:r>
          </a:p>
        </p:txBody>
      </p:sp>
    </p:spTree>
    <p:extLst>
      <p:ext uri="{BB962C8B-B14F-4D97-AF65-F5344CB8AC3E}">
        <p14:creationId xmlns:p14="http://schemas.microsoft.com/office/powerpoint/2010/main" val="978170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413C46-0D39-C34F-9225-FF6FD6885B73}"/>
              </a:ext>
            </a:extLst>
          </p:cNvPr>
          <p:cNvSpPr>
            <a:spLocks noGrp="1"/>
          </p:cNvSpPr>
          <p:nvPr>
            <p:ph type="title"/>
          </p:nvPr>
        </p:nvSpPr>
        <p:spPr>
          <a:xfrm>
            <a:off x="1059477" y="799552"/>
            <a:ext cx="8813681" cy="1264596"/>
          </a:xfrm>
        </p:spPr>
        <p:txBody>
          <a:bodyPr>
            <a:normAutofit/>
          </a:bodyPr>
          <a:lstStyle/>
          <a:p>
            <a:pPr lvl="1" algn="just" rtl="0">
              <a:lnSpc>
                <a:spcPct val="90000"/>
              </a:lnSpc>
              <a:spcBef>
                <a:spcPct val="0"/>
              </a:spcBef>
            </a:pPr>
            <a:r>
              <a:rPr lang="en-GB" sz="3200" b="1" dirty="0">
                <a:solidFill>
                  <a:schemeClr val="bg2"/>
                </a:solidFill>
                <a:latin typeface="Century Gothic" panose="020B0502020202020204" pitchFamily="34" charset="0"/>
              </a:rPr>
              <a:t>Harmonised standards and the division of competence</a:t>
            </a:r>
            <a:endParaRPr lang="en-US" sz="3200" b="1" kern="1200" dirty="0">
              <a:solidFill>
                <a:schemeClr val="bg2"/>
              </a:solidFill>
              <a:latin typeface="Century Gothic" panose="020B0502020202020204" pitchFamily="34" charset="0"/>
              <a:ea typeface="+mj-ea"/>
              <a:cs typeface="+mj-cs"/>
            </a:endParaRPr>
          </a:p>
        </p:txBody>
      </p:sp>
      <p:sp>
        <p:nvSpPr>
          <p:cNvPr id="5" name="Content Placeholder 2">
            <a:extLst>
              <a:ext uri="{FF2B5EF4-FFF2-40B4-BE49-F238E27FC236}">
                <a16:creationId xmlns:a16="http://schemas.microsoft.com/office/drawing/2014/main" id="{85188114-C395-DA44-B318-D9C650F161E3}"/>
              </a:ext>
            </a:extLst>
          </p:cNvPr>
          <p:cNvSpPr txBox="1">
            <a:spLocks/>
          </p:cNvSpPr>
          <p:nvPr/>
        </p:nvSpPr>
        <p:spPr>
          <a:xfrm>
            <a:off x="693174" y="1289542"/>
            <a:ext cx="10545096" cy="42789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58775" lvl="2" indent="-358775" algn="just">
              <a:spcBef>
                <a:spcPts val="575"/>
              </a:spcBef>
              <a:buSzPct val="110000"/>
            </a:pPr>
            <a:r>
              <a:rPr lang="en-US" sz="1800" dirty="0">
                <a:solidFill>
                  <a:schemeClr val="bg1"/>
                </a:solidFill>
              </a:rPr>
              <a:t>From a legislative perspective the limits of the EU’s fundamental rights competence will be defined by its policy objectives and the associated competence limits. </a:t>
            </a:r>
          </a:p>
          <a:p>
            <a:pPr marL="358775" lvl="2" indent="-358775" algn="just">
              <a:spcBef>
                <a:spcPts val="575"/>
              </a:spcBef>
              <a:buSzPct val="110000"/>
            </a:pPr>
            <a:r>
              <a:rPr lang="en-US" sz="1800" dirty="0">
                <a:solidFill>
                  <a:schemeClr val="bg1"/>
                </a:solidFill>
              </a:rPr>
              <a:t>But there can be dualist objectives – Think Directive 95/46/EC. </a:t>
            </a:r>
          </a:p>
          <a:p>
            <a:pPr marL="358775" lvl="2" indent="-358775" algn="just">
              <a:spcBef>
                <a:spcPts val="575"/>
              </a:spcBef>
              <a:buSzPct val="110000"/>
            </a:pPr>
            <a:r>
              <a:rPr lang="en-US" sz="1800" dirty="0">
                <a:solidFill>
                  <a:schemeClr val="bg1"/>
                </a:solidFill>
              </a:rPr>
              <a:t>Although some controversy in this regard – Tobacco Advertising cases etc.</a:t>
            </a:r>
          </a:p>
          <a:p>
            <a:pPr marL="358775" lvl="2" indent="-358775" algn="just">
              <a:spcBef>
                <a:spcPts val="575"/>
              </a:spcBef>
              <a:buSzPct val="110000"/>
            </a:pPr>
            <a:r>
              <a:rPr lang="en-US" sz="1800" dirty="0">
                <a:solidFill>
                  <a:schemeClr val="bg1"/>
                </a:solidFill>
              </a:rPr>
              <a:t>EU consumer policy – Consumer protection/Consumer law? And what does this mean for data protection?</a:t>
            </a:r>
          </a:p>
          <a:p>
            <a:pPr marL="358775" lvl="2" indent="-358775" algn="just">
              <a:spcBef>
                <a:spcPts val="575"/>
              </a:spcBef>
              <a:buSzPct val="110000"/>
            </a:pPr>
            <a:r>
              <a:rPr lang="en-US" sz="1800" dirty="0">
                <a:solidFill>
                  <a:schemeClr val="bg1"/>
                </a:solidFill>
              </a:rPr>
              <a:t>Article 16 TFEU – The EU legislator is afforded a specific legislative basis.</a:t>
            </a:r>
            <a:r>
              <a:rPr lang="en-US" sz="2200" dirty="0">
                <a:solidFill>
                  <a:schemeClr val="bg1"/>
                </a:solidFill>
              </a:rPr>
              <a:t> </a:t>
            </a:r>
          </a:p>
        </p:txBody>
      </p:sp>
    </p:spTree>
    <p:extLst>
      <p:ext uri="{BB962C8B-B14F-4D97-AF65-F5344CB8AC3E}">
        <p14:creationId xmlns:p14="http://schemas.microsoft.com/office/powerpoint/2010/main" val="2639036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172393" y="6407149"/>
            <a:ext cx="771089"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50" b="0" i="0" u="none" strike="noStrike" kern="1200" cap="none" spc="0" normalizeH="0" baseline="0" noProof="0" smtClean="0">
                <a:ln>
                  <a:noFill/>
                </a:ln>
                <a:solidFill>
                  <a:prstClr val="white">
                    <a:tint val="75000"/>
                  </a:prstClr>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nl-NL" sz="1050" b="0" i="0" u="none" strike="noStrike" kern="1200" cap="none" spc="0" normalizeH="0" baseline="0" noProof="0" dirty="0">
              <a:ln>
                <a:noFill/>
              </a:ln>
              <a:solidFill>
                <a:prstClr val="white">
                  <a:tint val="7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Title 3"/>
          <p:cNvSpPr>
            <a:spLocks noGrp="1"/>
          </p:cNvSpPr>
          <p:nvPr>
            <p:ph type="title"/>
          </p:nvPr>
        </p:nvSpPr>
        <p:spPr>
          <a:xfrm>
            <a:off x="1766756" y="652045"/>
            <a:ext cx="7991738" cy="1152000"/>
          </a:xfrm>
        </p:spPr>
        <p:txBody>
          <a:bodyPr>
            <a:normAutofit/>
          </a:body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4 Key Interpretative Challenges</a:t>
            </a:r>
            <a:endParaRPr lang="nl-BE" sz="3200"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5" name="Rectangle 4"/>
          <p:cNvSpPr/>
          <p:nvPr/>
        </p:nvSpPr>
        <p:spPr>
          <a:xfrm>
            <a:off x="1902249" y="1626452"/>
            <a:ext cx="8387501" cy="1323439"/>
          </a:xfrm>
          <a:prstGeom prst="rect">
            <a:avLst/>
          </a:prstGeom>
        </p:spPr>
        <p:txBody>
          <a:bodyPr wrap="square">
            <a:spAutoFit/>
          </a:bodyPr>
          <a:lstStyle/>
          <a:p>
            <a:pPr marL="342900" marR="0" lvl="0" indent="-342900" algn="just" defTabSz="457200" rtl="0" eaLnBrk="1" fontAlgn="auto" latinLnBrk="0" hangingPunct="1">
              <a:lnSpc>
                <a:spcPct val="100000"/>
              </a:lnSpc>
              <a:spcBef>
                <a:spcPts val="575"/>
              </a:spcBef>
              <a:spcAft>
                <a:spcPts val="0"/>
              </a:spcAft>
              <a:buClrTx/>
              <a:buSzPct val="110000"/>
              <a:buFont typeface="+mj-lt"/>
              <a:buAutoNum type="arabicPeriod"/>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Personal data, counter-performance, consideration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Real difficulties aligning the dignity-based and economic-based protections. Are these fundamentally conflicting or is there room for both? </a:t>
            </a:r>
          </a:p>
        </p:txBody>
      </p:sp>
      <p:sp>
        <p:nvSpPr>
          <p:cNvPr id="6" name="TextBox 5"/>
          <p:cNvSpPr txBox="1"/>
          <p:nvPr/>
        </p:nvSpPr>
        <p:spPr>
          <a:xfrm>
            <a:off x="2458968" y="404004"/>
            <a:ext cx="7919999" cy="400110"/>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7030A0"/>
                  </a:solidFill>
                  <a:prstDash val="solid"/>
                </a:ln>
                <a:solidFill>
                  <a:srgbClr val="7030A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The EU Legislator seems to think there’s room for both so….</a:t>
            </a:r>
            <a:endParaRPr kumimoji="0" lang="nl-BE" sz="2000" b="1" i="0" u="none" strike="noStrike" kern="1200" cap="none" spc="0" normalizeH="0" baseline="0" noProof="0" dirty="0">
              <a:ln w="9525">
                <a:solidFill>
                  <a:srgbClr val="7030A0"/>
                </a:solidFill>
                <a:prstDash val="solid"/>
              </a:ln>
              <a:solidFill>
                <a:srgbClr val="7030A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902249" y="2871019"/>
            <a:ext cx="8387501" cy="1015663"/>
          </a:xfrm>
          <a:prstGeom prst="rect">
            <a:avLst/>
          </a:prstGeom>
        </p:spPr>
        <p:txBody>
          <a:bodyPr wrap="square">
            <a:spAutoFit/>
          </a:bodyPr>
          <a:lstStyle/>
          <a:p>
            <a:pPr marL="457200" marR="0" lvl="0" indent="-457200" algn="just" defTabSz="457200" rtl="0" eaLnBrk="1" fontAlgn="auto" latinLnBrk="0" hangingPunct="1">
              <a:lnSpc>
                <a:spcPct val="100000"/>
              </a:lnSpc>
              <a:spcBef>
                <a:spcPts val="575"/>
              </a:spcBef>
              <a:spcAft>
                <a:spcPts val="0"/>
              </a:spcAft>
              <a:buClrTx/>
              <a:buSzPct val="110000"/>
              <a:buFont typeface="+mj-lt"/>
              <a:buAutoNum type="arabicPeriod" startAt="2"/>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‘Chicken-and-egg’ and localising the harm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Do the </a:t>
            </a:r>
            <a:r>
              <a:rPr kumimoji="0" lang="en-IE" sz="2000" b="0" i="1"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ex ante</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protections subsume attempts at </a:t>
            </a:r>
            <a:r>
              <a:rPr kumimoji="0" lang="en-IE" sz="2000" b="0" i="1"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ex post</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protection? Can we not just ban certain purposes?</a:t>
            </a:r>
          </a:p>
        </p:txBody>
      </p:sp>
      <p:sp>
        <p:nvSpPr>
          <p:cNvPr id="8" name="Rectangle 7"/>
          <p:cNvSpPr/>
          <p:nvPr/>
        </p:nvSpPr>
        <p:spPr>
          <a:xfrm>
            <a:off x="1784892" y="3918016"/>
            <a:ext cx="8387501" cy="1631216"/>
          </a:xfrm>
          <a:prstGeom prst="rect">
            <a:avLst/>
          </a:prstGeom>
        </p:spPr>
        <p:txBody>
          <a:bodyPr wrap="square">
            <a:spAutoFit/>
          </a:bodyPr>
          <a:lstStyle/>
          <a:p>
            <a:pPr marL="457200" marR="0" lvl="0" indent="-457200" algn="just" defTabSz="457200" rtl="0" eaLnBrk="1" fontAlgn="auto" latinLnBrk="0" hangingPunct="1">
              <a:lnSpc>
                <a:spcPct val="100000"/>
              </a:lnSpc>
              <a:spcBef>
                <a:spcPts val="575"/>
              </a:spcBef>
              <a:spcAft>
                <a:spcPts val="0"/>
              </a:spcAft>
              <a:buClrTx/>
              <a:buSzPct val="110000"/>
              <a:buFont typeface="+mj-lt"/>
              <a:buAutoNum type="arabicPeriod" startAt="3"/>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Information obligations, empowerment and paternalism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Do the attempts at mitigating the negative effects of personalisation reflect consumer protection or market goals? Is there a fundamental disconnect between data protection and consumer protection (i.e. fairness versus unfairness)?</a:t>
            </a: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a:t>
            </a:r>
          </a:p>
        </p:txBody>
      </p:sp>
      <p:sp>
        <p:nvSpPr>
          <p:cNvPr id="9" name="Rectangle 8"/>
          <p:cNvSpPr/>
          <p:nvPr/>
        </p:nvSpPr>
        <p:spPr>
          <a:xfrm>
            <a:off x="1902249" y="5439024"/>
            <a:ext cx="8387501" cy="1015663"/>
          </a:xfrm>
          <a:prstGeom prst="rect">
            <a:avLst/>
          </a:prstGeom>
        </p:spPr>
        <p:txBody>
          <a:bodyPr wrap="square">
            <a:spAutoFit/>
          </a:bodyPr>
          <a:lstStyle/>
          <a:p>
            <a:pPr marL="457200" marR="0" lvl="0" indent="-457200" algn="just" defTabSz="457200" rtl="0" eaLnBrk="1" fontAlgn="auto" latinLnBrk="0" hangingPunct="1">
              <a:lnSpc>
                <a:spcPct val="100000"/>
              </a:lnSpc>
              <a:spcBef>
                <a:spcPts val="575"/>
              </a:spcBef>
              <a:spcAft>
                <a:spcPts val="0"/>
              </a:spcAft>
              <a:buClrTx/>
              <a:buSzPct val="110000"/>
              <a:buFont typeface="+mj-lt"/>
              <a:buAutoNum type="arabicPeriod" startAt="4"/>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Fairness, ethics and AI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What is this ‘ethical AI’ debate really about? What is the role for fairness here? What are the limitations for the EU, MSs and substantively? </a:t>
            </a:r>
            <a:endParaRPr kumimoji="0" lang="en-IE" sz="24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10" name="TextBox 9"/>
          <p:cNvSpPr txBox="1"/>
          <p:nvPr/>
        </p:nvSpPr>
        <p:spPr>
          <a:xfrm>
            <a:off x="3169664" y="3392661"/>
            <a:ext cx="6706952" cy="400110"/>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Yes but it may be more complicated than you think</a:t>
            </a:r>
            <a:endParaRPr kumimoji="0" lang="nl-BE"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2990416" y="1945287"/>
            <a:ext cx="6706952" cy="400110"/>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Yes but difficult to understand how deep this runs</a:t>
            </a:r>
            <a:endParaRPr kumimoji="0" lang="nl-BE"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4429851" y="5906742"/>
            <a:ext cx="3332295" cy="402974"/>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FF0000"/>
                  </a:solidFill>
                  <a:prstDash val="solid"/>
                </a:ln>
                <a:solidFill>
                  <a:srgbClr val="FF000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Who wants a migraine?</a:t>
            </a:r>
            <a:endParaRPr kumimoji="0" lang="nl-BE" sz="2000" b="1" i="0" u="none" strike="noStrike" kern="1200" cap="none" spc="0" normalizeH="0" baseline="0" noProof="0" dirty="0">
              <a:ln w="9525">
                <a:solidFill>
                  <a:srgbClr val="FF0000"/>
                </a:solidFill>
                <a:prstDash val="solid"/>
              </a:ln>
              <a:solidFill>
                <a:srgbClr val="FF000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629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p:bldP spid="10" grpId="0" animBg="1"/>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406FAB-01D7-F14D-93C4-B021424C86F6}"/>
              </a:ext>
            </a:extLst>
          </p:cNvPr>
          <p:cNvSpPr/>
          <p:nvPr/>
        </p:nvSpPr>
        <p:spPr>
          <a:xfrm>
            <a:off x="1951703" y="2736502"/>
            <a:ext cx="8288593" cy="954107"/>
          </a:xfrm>
          <a:prstGeom prst="rect">
            <a:avLst/>
          </a:prstGeom>
        </p:spPr>
        <p:txBody>
          <a:bodyPr wrap="square">
            <a:spAutoFit/>
          </a:bodyPr>
          <a:lstStyle/>
          <a:p>
            <a:pPr algn="ctr"/>
            <a:r>
              <a:rPr lang="en-US" sz="2800" b="1" dirty="0">
                <a:solidFill>
                  <a:srgbClr val="146194"/>
                </a:solidFill>
                <a:latin typeface="Century Gothic" panose="020B0502020202020204"/>
              </a:rPr>
              <a:t>5</a:t>
            </a:r>
            <a:r>
              <a:rPr lang="en-US" sz="2800" b="1" dirty="0">
                <a:solidFill>
                  <a:srgbClr val="146194"/>
                </a:solidFill>
              </a:rPr>
              <a:t>. Conclusion – The limits of the EU law (approach) </a:t>
            </a:r>
            <a:endParaRPr kumimoji="0" lang="en-US" sz="2800" b="1" i="0" u="none" strike="noStrike" kern="1200" cap="none" spc="0" normalizeH="0" baseline="0" noProof="0" dirty="0">
              <a:ln>
                <a:noFill/>
              </a:ln>
              <a:solidFill>
                <a:srgbClr val="146194"/>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58550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14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9" name="Oval 8"/>
          <p:cNvSpPr/>
          <p:nvPr/>
        </p:nvSpPr>
        <p:spPr>
          <a:xfrm>
            <a:off x="2585610" y="998731"/>
            <a:ext cx="4193096" cy="4548770"/>
          </a:xfrm>
          <a:prstGeom prst="ellipse">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dirty="0"/>
          </a:p>
        </p:txBody>
      </p:sp>
      <p:sp>
        <p:nvSpPr>
          <p:cNvPr id="10" name="TextBox 9"/>
          <p:cNvSpPr txBox="1"/>
          <p:nvPr/>
        </p:nvSpPr>
        <p:spPr>
          <a:xfrm>
            <a:off x="3334285" y="1973179"/>
            <a:ext cx="2452721" cy="300082"/>
          </a:xfrm>
          <a:prstGeom prst="rect">
            <a:avLst/>
          </a:prstGeom>
          <a:noFill/>
        </p:spPr>
        <p:txBody>
          <a:bodyPr wrap="square" rtlCol="0">
            <a:spAutoFit/>
          </a:bodyPr>
          <a:lstStyle/>
          <a:p>
            <a:r>
              <a:rPr lang="nl-BE" sz="1350" b="1" dirty="0" err="1">
                <a:solidFill>
                  <a:schemeClr val="bg1"/>
                </a:solidFill>
              </a:rPr>
              <a:t>Algorithmic</a:t>
            </a:r>
            <a:r>
              <a:rPr lang="nl-BE" sz="1350" b="1" dirty="0">
                <a:solidFill>
                  <a:schemeClr val="bg1"/>
                </a:solidFill>
              </a:rPr>
              <a:t> </a:t>
            </a:r>
            <a:r>
              <a:rPr lang="nl-BE" sz="1350" b="1" dirty="0" err="1">
                <a:solidFill>
                  <a:schemeClr val="bg1"/>
                </a:solidFill>
              </a:rPr>
              <a:t>Differentiation</a:t>
            </a:r>
            <a:endParaRPr lang="nl-BE" sz="1350" b="1" dirty="0">
              <a:solidFill>
                <a:schemeClr val="bg1"/>
              </a:solidFill>
            </a:endParaRPr>
          </a:p>
        </p:txBody>
      </p:sp>
      <p:sp>
        <p:nvSpPr>
          <p:cNvPr id="11" name="Oval 10"/>
          <p:cNvSpPr/>
          <p:nvPr/>
        </p:nvSpPr>
        <p:spPr>
          <a:xfrm>
            <a:off x="2819370" y="2784521"/>
            <a:ext cx="7709568" cy="2737457"/>
          </a:xfrm>
          <a:prstGeom prst="ellipse">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l-BE" sz="1350" dirty="0"/>
              <a:t>	</a:t>
            </a:r>
            <a:endParaRPr lang="en-GB" sz="1350" dirty="0"/>
          </a:p>
        </p:txBody>
      </p:sp>
      <p:sp>
        <p:nvSpPr>
          <p:cNvPr id="13" name="TextBox 12"/>
          <p:cNvSpPr txBox="1"/>
          <p:nvPr/>
        </p:nvSpPr>
        <p:spPr>
          <a:xfrm>
            <a:off x="7681244" y="4388966"/>
            <a:ext cx="1998222" cy="507831"/>
          </a:xfrm>
          <a:prstGeom prst="rect">
            <a:avLst/>
          </a:prstGeom>
          <a:noFill/>
        </p:spPr>
        <p:txBody>
          <a:bodyPr wrap="square" rtlCol="0">
            <a:spAutoFit/>
          </a:bodyPr>
          <a:lstStyle/>
          <a:p>
            <a:r>
              <a:rPr lang="nl-BE" sz="1350" b="1" dirty="0" err="1">
                <a:solidFill>
                  <a:schemeClr val="bg1"/>
                </a:solidFill>
              </a:rPr>
              <a:t>Contexts</a:t>
            </a:r>
            <a:r>
              <a:rPr lang="nl-BE" sz="1350" b="1" dirty="0">
                <a:solidFill>
                  <a:schemeClr val="bg1"/>
                </a:solidFill>
              </a:rPr>
              <a:t> </a:t>
            </a:r>
            <a:r>
              <a:rPr lang="nl-BE" sz="1350" b="1" dirty="0" err="1">
                <a:solidFill>
                  <a:schemeClr val="bg1"/>
                </a:solidFill>
              </a:rPr>
              <a:t>and</a:t>
            </a:r>
            <a:r>
              <a:rPr lang="nl-BE" sz="1350" b="1" dirty="0">
                <a:solidFill>
                  <a:schemeClr val="bg1"/>
                </a:solidFill>
              </a:rPr>
              <a:t> </a:t>
            </a:r>
            <a:r>
              <a:rPr lang="nl-BE" sz="1350" b="1" dirty="0" err="1">
                <a:solidFill>
                  <a:schemeClr val="bg1"/>
                </a:solidFill>
              </a:rPr>
              <a:t>Purposes</a:t>
            </a:r>
            <a:endParaRPr lang="en-GB" sz="1350" b="1" dirty="0">
              <a:solidFill>
                <a:schemeClr val="bg1"/>
              </a:solidFill>
            </a:endParaRPr>
          </a:p>
        </p:txBody>
      </p:sp>
      <p:sp>
        <p:nvSpPr>
          <p:cNvPr id="21" name="TextBox 20"/>
          <p:cNvSpPr txBox="1"/>
          <p:nvPr/>
        </p:nvSpPr>
        <p:spPr>
          <a:xfrm>
            <a:off x="3734361" y="4059051"/>
            <a:ext cx="2138173" cy="507831"/>
          </a:xfrm>
          <a:prstGeom prst="rect">
            <a:avLst/>
          </a:prstGeom>
          <a:noFill/>
        </p:spPr>
        <p:txBody>
          <a:bodyPr wrap="square" rtlCol="0">
            <a:spAutoFit/>
          </a:bodyPr>
          <a:lstStyle/>
          <a:p>
            <a:r>
              <a:rPr lang="nl-BE" sz="1350" b="1" dirty="0" err="1">
                <a:solidFill>
                  <a:schemeClr val="bg1"/>
                </a:solidFill>
              </a:rPr>
              <a:t>Substantive</a:t>
            </a:r>
            <a:r>
              <a:rPr lang="nl-BE" sz="1350" b="1" dirty="0">
                <a:solidFill>
                  <a:schemeClr val="bg1"/>
                </a:solidFill>
              </a:rPr>
              <a:t> European Non-</a:t>
            </a:r>
            <a:r>
              <a:rPr lang="nl-BE" sz="1350" b="1" dirty="0" err="1">
                <a:solidFill>
                  <a:schemeClr val="bg1"/>
                </a:solidFill>
              </a:rPr>
              <a:t>Discrimination</a:t>
            </a:r>
            <a:r>
              <a:rPr lang="nl-BE" sz="1350" b="1" dirty="0">
                <a:solidFill>
                  <a:schemeClr val="bg1"/>
                </a:solidFill>
              </a:rPr>
              <a:t> </a:t>
            </a:r>
            <a:r>
              <a:rPr lang="nl-BE" sz="1350" b="1" dirty="0" err="1">
                <a:solidFill>
                  <a:schemeClr val="bg1"/>
                </a:solidFill>
              </a:rPr>
              <a:t>Law</a:t>
            </a:r>
            <a:endParaRPr lang="en-GB" sz="1350" b="1" dirty="0">
              <a:solidFill>
                <a:schemeClr val="bg1"/>
              </a:solidFill>
            </a:endParaRPr>
          </a:p>
        </p:txBody>
      </p:sp>
      <p:cxnSp>
        <p:nvCxnSpPr>
          <p:cNvPr id="23" name="Straight Arrow Connector 22"/>
          <p:cNvCxnSpPr/>
          <p:nvPr/>
        </p:nvCxnSpPr>
        <p:spPr>
          <a:xfrm flipV="1">
            <a:off x="4583833" y="2346979"/>
            <a:ext cx="2560061" cy="181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12024" y="983737"/>
            <a:ext cx="4216914" cy="1800783"/>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5" name="TextBox 24"/>
          <p:cNvSpPr txBox="1"/>
          <p:nvPr/>
        </p:nvSpPr>
        <p:spPr>
          <a:xfrm>
            <a:off x="7143894" y="1382247"/>
            <a:ext cx="3072923" cy="507831"/>
          </a:xfrm>
          <a:prstGeom prst="rect">
            <a:avLst/>
          </a:prstGeom>
          <a:noFill/>
        </p:spPr>
        <p:txBody>
          <a:bodyPr wrap="square" rtlCol="0">
            <a:spAutoFit/>
          </a:bodyPr>
          <a:lstStyle/>
          <a:p>
            <a:r>
              <a:rPr lang="nl-BE" sz="1350" b="1" dirty="0" err="1">
                <a:solidFill>
                  <a:schemeClr val="bg1"/>
                </a:solidFill>
              </a:rPr>
              <a:t>Specific</a:t>
            </a:r>
            <a:r>
              <a:rPr lang="nl-BE" sz="1350" b="1" dirty="0">
                <a:solidFill>
                  <a:schemeClr val="bg1"/>
                </a:solidFill>
              </a:rPr>
              <a:t> </a:t>
            </a:r>
            <a:r>
              <a:rPr lang="nl-BE" sz="1350" b="1" dirty="0" err="1" smtClean="0">
                <a:solidFill>
                  <a:schemeClr val="bg1"/>
                </a:solidFill>
              </a:rPr>
              <a:t>characteristics</a:t>
            </a:r>
            <a:r>
              <a:rPr lang="nl-BE" sz="1350" b="1" dirty="0" smtClean="0">
                <a:solidFill>
                  <a:schemeClr val="bg1"/>
                </a:solidFill>
              </a:rPr>
              <a:t> </a:t>
            </a:r>
            <a:r>
              <a:rPr lang="nl-BE" sz="1350" b="1" dirty="0">
                <a:solidFill>
                  <a:schemeClr val="bg1"/>
                </a:solidFill>
              </a:rPr>
              <a:t>+ </a:t>
            </a:r>
            <a:r>
              <a:rPr lang="nl-BE" sz="1350" b="1" dirty="0" err="1">
                <a:solidFill>
                  <a:schemeClr val="bg1"/>
                </a:solidFill>
              </a:rPr>
              <a:t>Specific</a:t>
            </a:r>
            <a:r>
              <a:rPr lang="nl-BE" sz="1350" b="1" dirty="0">
                <a:solidFill>
                  <a:schemeClr val="bg1"/>
                </a:solidFill>
              </a:rPr>
              <a:t> </a:t>
            </a:r>
            <a:r>
              <a:rPr lang="nl-BE" sz="1350" b="1" dirty="0" err="1">
                <a:solidFill>
                  <a:schemeClr val="bg1"/>
                </a:solidFill>
              </a:rPr>
              <a:t>Contexts</a:t>
            </a:r>
            <a:r>
              <a:rPr lang="nl-BE" sz="1350" b="1" dirty="0">
                <a:solidFill>
                  <a:schemeClr val="bg1"/>
                </a:solidFill>
              </a:rPr>
              <a:t> or </a:t>
            </a:r>
            <a:r>
              <a:rPr lang="nl-BE" sz="1350" b="1" dirty="0" err="1" smtClean="0">
                <a:solidFill>
                  <a:schemeClr val="bg1"/>
                </a:solidFill>
              </a:rPr>
              <a:t>Purposes</a:t>
            </a:r>
            <a:endParaRPr lang="en-GB" sz="1350" b="1" dirty="0">
              <a:solidFill>
                <a:schemeClr val="bg1"/>
              </a:solidFill>
            </a:endParaRPr>
          </a:p>
        </p:txBody>
      </p:sp>
      <p:sp>
        <p:nvSpPr>
          <p:cNvPr id="28" name="Left Brace 27"/>
          <p:cNvSpPr/>
          <p:nvPr/>
        </p:nvSpPr>
        <p:spPr>
          <a:xfrm>
            <a:off x="2341716" y="1085296"/>
            <a:ext cx="324035" cy="4430206"/>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9" name="Oval 28"/>
          <p:cNvSpPr/>
          <p:nvPr/>
        </p:nvSpPr>
        <p:spPr>
          <a:xfrm>
            <a:off x="3568474" y="3807042"/>
            <a:ext cx="2743549" cy="108975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0" name="Rounded Rectangle 29"/>
          <p:cNvSpPr/>
          <p:nvPr/>
        </p:nvSpPr>
        <p:spPr>
          <a:xfrm>
            <a:off x="1829526" y="1646802"/>
            <a:ext cx="378042" cy="3348372"/>
          </a:xfrm>
          <a:prstGeom prst="round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vert270" wrap="square" lIns="68580" tIns="34290" rIns="68580" bIns="34290" numCol="1" spcCol="0" rtlCol="0" fromWordArt="0" anchor="ctr" anchorCtr="0" forceAA="0" compatLnSpc="1">
            <a:prstTxWarp prst="textNoShape">
              <a:avLst/>
            </a:prstTxWarp>
            <a:noAutofit/>
          </a:bodyPr>
          <a:lstStyle/>
          <a:p>
            <a:pPr algn="ctr"/>
            <a:r>
              <a:rPr lang="nl-BE" sz="1350" b="1" dirty="0">
                <a:solidFill>
                  <a:schemeClr val="bg1"/>
                </a:solidFill>
              </a:rPr>
              <a:t>Fair/Unfair </a:t>
            </a:r>
            <a:r>
              <a:rPr lang="nl-BE" sz="1350" b="1" dirty="0" err="1">
                <a:solidFill>
                  <a:schemeClr val="bg1"/>
                </a:solidFill>
              </a:rPr>
              <a:t>Differentiation</a:t>
            </a:r>
            <a:r>
              <a:rPr lang="nl-BE" sz="1350" b="1" dirty="0">
                <a:solidFill>
                  <a:schemeClr val="bg1"/>
                </a:solidFill>
              </a:rPr>
              <a:t>?</a:t>
            </a:r>
            <a:endParaRPr lang="en-GB" sz="1350" b="1" dirty="0">
              <a:solidFill>
                <a:schemeClr val="bg1"/>
              </a:solidFill>
            </a:endParaRPr>
          </a:p>
        </p:txBody>
      </p:sp>
    </p:spTree>
    <p:extLst>
      <p:ext uri="{BB962C8B-B14F-4D97-AF65-F5344CB8AC3E}">
        <p14:creationId xmlns:p14="http://schemas.microsoft.com/office/powerpoint/2010/main" val="32177437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p:bldP spid="21" grpId="0"/>
      <p:bldP spid="24" grpId="0" animBg="1"/>
      <p:bldP spid="25" grpId="0"/>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27CB06A5-DA43-4406-B591-386280839036}"/>
              </a:ext>
            </a:extLst>
          </p:cNvPr>
          <p:cNvSpPr txBox="1"/>
          <p:nvPr/>
        </p:nvSpPr>
        <p:spPr>
          <a:xfrm>
            <a:off x="1521989" y="1362741"/>
            <a:ext cx="2944249" cy="523220"/>
          </a:xfrm>
          <a:prstGeom prst="rect">
            <a:avLst/>
          </a:prstGeom>
          <a:solidFill>
            <a:schemeClr val="accent5">
              <a:lumMod val="40000"/>
              <a:lumOff val="60000"/>
            </a:schemeClr>
          </a:solidFill>
          <a:ln w="28575">
            <a:solidFill>
              <a:schemeClr val="tx1"/>
            </a:solidFill>
          </a:ln>
        </p:spPr>
        <p:txBody>
          <a:bodyPr wrap="square" rtlCol="0">
            <a:spAutoFit/>
          </a:bodyPr>
          <a:lstStyle/>
          <a:p>
            <a:r>
              <a:rPr lang="nl-BE" sz="1400" b="1" dirty="0">
                <a:solidFill>
                  <a:schemeClr val="bg1"/>
                </a:solidFill>
                <a:latin typeface="+mj-lt"/>
              </a:rPr>
              <a:t>Fair Machine Learning </a:t>
            </a:r>
            <a:r>
              <a:rPr lang="nl-BE" sz="1400" b="1" dirty="0" err="1">
                <a:solidFill>
                  <a:schemeClr val="bg1"/>
                </a:solidFill>
                <a:latin typeface="+mj-lt"/>
              </a:rPr>
              <a:t>Outcomes</a:t>
            </a:r>
            <a:endParaRPr lang="nl-NL" sz="1400" b="1" dirty="0">
              <a:solidFill>
                <a:schemeClr val="bg1"/>
              </a:solidFill>
              <a:latin typeface="+mj-lt"/>
            </a:endParaRPr>
          </a:p>
        </p:txBody>
      </p:sp>
      <p:sp>
        <p:nvSpPr>
          <p:cNvPr id="5" name="Tekstvak 4">
            <a:extLst>
              <a:ext uri="{FF2B5EF4-FFF2-40B4-BE49-F238E27FC236}">
                <a16:creationId xmlns:a16="http://schemas.microsoft.com/office/drawing/2014/main" id="{2F9BA1BC-3A03-440C-83D9-0C001DF1E7E7}"/>
              </a:ext>
            </a:extLst>
          </p:cNvPr>
          <p:cNvSpPr txBox="1"/>
          <p:nvPr/>
        </p:nvSpPr>
        <p:spPr>
          <a:xfrm>
            <a:off x="6380552" y="1356090"/>
            <a:ext cx="3963920" cy="523220"/>
          </a:xfrm>
          <a:prstGeom prst="rect">
            <a:avLst/>
          </a:prstGeom>
          <a:solidFill>
            <a:schemeClr val="accent5">
              <a:lumMod val="40000"/>
              <a:lumOff val="60000"/>
            </a:schemeClr>
          </a:solidFill>
          <a:ln w="28575">
            <a:solidFill>
              <a:schemeClr val="tx1"/>
            </a:solidFill>
          </a:ln>
        </p:spPr>
        <p:txBody>
          <a:bodyPr wrap="square" rtlCol="0">
            <a:spAutoFit/>
          </a:bodyPr>
          <a:lstStyle/>
          <a:p>
            <a:r>
              <a:rPr lang="nl-BE" sz="1400" b="1" dirty="0">
                <a:solidFill>
                  <a:schemeClr val="bg1"/>
                </a:solidFill>
                <a:latin typeface="+mj-lt"/>
              </a:rPr>
              <a:t>Fair Machine Learning Procedures</a:t>
            </a:r>
          </a:p>
          <a:p>
            <a:endParaRPr lang="nl-NL" sz="1400" b="1" dirty="0"/>
          </a:p>
        </p:txBody>
      </p:sp>
      <p:sp>
        <p:nvSpPr>
          <p:cNvPr id="6" name="Rechthoek 5">
            <a:extLst>
              <a:ext uri="{FF2B5EF4-FFF2-40B4-BE49-F238E27FC236}">
                <a16:creationId xmlns:a16="http://schemas.microsoft.com/office/drawing/2014/main" id="{0B32D3E4-72F3-4B3B-8A93-13BC3955D8BE}"/>
              </a:ext>
            </a:extLst>
          </p:cNvPr>
          <p:cNvSpPr/>
          <p:nvPr/>
        </p:nvSpPr>
        <p:spPr>
          <a:xfrm>
            <a:off x="3369528" y="181152"/>
            <a:ext cx="5195788" cy="91887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dirty="0" err="1">
                <a:solidFill>
                  <a:schemeClr val="tx1"/>
                </a:solidFill>
                <a:latin typeface="+mj-lt"/>
              </a:rPr>
              <a:t>Articulation</a:t>
            </a:r>
            <a:r>
              <a:rPr lang="nl-BE" sz="2000" b="1" dirty="0">
                <a:solidFill>
                  <a:schemeClr val="tx1"/>
                </a:solidFill>
                <a:latin typeface="+mj-lt"/>
              </a:rPr>
              <a:t> </a:t>
            </a:r>
            <a:r>
              <a:rPr lang="nl-BE" sz="2000" b="1" dirty="0" err="1">
                <a:solidFill>
                  <a:schemeClr val="tx1"/>
                </a:solidFill>
                <a:latin typeface="+mj-lt"/>
              </a:rPr>
              <a:t>and</a:t>
            </a:r>
            <a:r>
              <a:rPr lang="nl-BE" sz="2000" b="1" dirty="0">
                <a:solidFill>
                  <a:schemeClr val="tx1"/>
                </a:solidFill>
                <a:latin typeface="+mj-lt"/>
              </a:rPr>
              <a:t> </a:t>
            </a:r>
            <a:r>
              <a:rPr lang="nl-BE" sz="2000" b="1" dirty="0" err="1">
                <a:solidFill>
                  <a:schemeClr val="tx1"/>
                </a:solidFill>
                <a:latin typeface="+mj-lt"/>
              </a:rPr>
              <a:t>Formalization</a:t>
            </a:r>
            <a:r>
              <a:rPr lang="nl-BE" sz="2000" b="1" dirty="0">
                <a:solidFill>
                  <a:schemeClr val="tx1"/>
                </a:solidFill>
                <a:latin typeface="+mj-lt"/>
              </a:rPr>
              <a:t> of Fair Machine Learning</a:t>
            </a:r>
            <a:endParaRPr lang="nl-NL" sz="2000" b="1" dirty="0">
              <a:solidFill>
                <a:schemeClr val="tx1"/>
              </a:solidFill>
              <a:latin typeface="+mj-lt"/>
            </a:endParaRPr>
          </a:p>
        </p:txBody>
      </p:sp>
      <p:sp>
        <p:nvSpPr>
          <p:cNvPr id="7" name="Tekstvak 6">
            <a:extLst>
              <a:ext uri="{FF2B5EF4-FFF2-40B4-BE49-F238E27FC236}">
                <a16:creationId xmlns:a16="http://schemas.microsoft.com/office/drawing/2014/main" id="{1E0CDE6F-12E5-45A4-917D-7A4505ED775C}"/>
              </a:ext>
            </a:extLst>
          </p:cNvPr>
          <p:cNvSpPr txBox="1"/>
          <p:nvPr/>
        </p:nvSpPr>
        <p:spPr>
          <a:xfrm>
            <a:off x="6380552" y="2023768"/>
            <a:ext cx="3963920" cy="2554545"/>
          </a:xfrm>
          <a:prstGeom prst="rect">
            <a:avLst/>
          </a:prstGeom>
          <a:noFill/>
          <a:ln w="28575">
            <a:solidFill>
              <a:schemeClr val="tx1"/>
            </a:solidFill>
          </a:ln>
        </p:spPr>
        <p:txBody>
          <a:bodyPr wrap="square" rtlCol="0">
            <a:spAutoFit/>
          </a:bodyPr>
          <a:lstStyle/>
          <a:p>
            <a:pPr marL="214313" indent="-214313">
              <a:buFont typeface="Arial" panose="020B0604020202020204" pitchFamily="34" charset="0"/>
              <a:buChar char="•"/>
            </a:pPr>
            <a:r>
              <a:rPr lang="nl-BE" sz="1600" dirty="0">
                <a:solidFill>
                  <a:schemeClr val="bg1"/>
                </a:solidFill>
              </a:rPr>
              <a:t>Data </a:t>
            </a:r>
            <a:r>
              <a:rPr lang="nl-BE" sz="1600" dirty="0" err="1">
                <a:solidFill>
                  <a:schemeClr val="bg1"/>
                </a:solidFill>
              </a:rPr>
              <a:t>Protection</a:t>
            </a:r>
            <a:r>
              <a:rPr lang="nl-BE" sz="1600" dirty="0">
                <a:solidFill>
                  <a:schemeClr val="bg1"/>
                </a:solidFill>
              </a:rPr>
              <a:t> </a:t>
            </a:r>
            <a:r>
              <a:rPr lang="nl-BE" sz="1600" dirty="0" err="1">
                <a:solidFill>
                  <a:schemeClr val="bg1"/>
                </a:solidFill>
              </a:rPr>
              <a:t>Laws</a:t>
            </a:r>
            <a:endParaRPr lang="nl-BE" sz="1350" dirty="0">
              <a:solidFill>
                <a:schemeClr val="bg1"/>
              </a:solidFill>
            </a:endParaRPr>
          </a:p>
          <a:p>
            <a:pPr marL="214313" indent="-214313">
              <a:buFont typeface="Arial" panose="020B0604020202020204" pitchFamily="34" charset="0"/>
              <a:buChar char="•"/>
            </a:pPr>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Transparency</a:t>
            </a:r>
            <a:endParaRPr lang="nl-BE" sz="1600" dirty="0">
              <a:solidFill>
                <a:schemeClr val="bg1"/>
              </a:solidFill>
            </a:endParaRPr>
          </a:p>
          <a:p>
            <a:endParaRPr lang="nl-BE" sz="1600" dirty="0">
              <a:solidFill>
                <a:schemeClr val="bg1"/>
              </a:solidFill>
            </a:endParaRPr>
          </a:p>
          <a:p>
            <a:pPr marL="100013" indent="-214313">
              <a:buFont typeface="Arial" panose="020B0604020202020204" pitchFamily="34" charset="0"/>
              <a:buChar char="•"/>
            </a:pPr>
            <a:r>
              <a:rPr lang="nl-BE" sz="1600" dirty="0">
                <a:solidFill>
                  <a:schemeClr val="bg1"/>
                </a:solidFill>
              </a:rPr>
              <a:t>A </a:t>
            </a:r>
            <a:r>
              <a:rPr lang="nl-BE" sz="1600" dirty="0" err="1">
                <a:solidFill>
                  <a:schemeClr val="bg1"/>
                </a:solidFill>
              </a:rPr>
              <a:t>formalized</a:t>
            </a:r>
            <a:r>
              <a:rPr lang="nl-BE" sz="1600" dirty="0">
                <a:solidFill>
                  <a:schemeClr val="bg1"/>
                </a:solidFill>
              </a:rPr>
              <a:t> ‘</a:t>
            </a:r>
            <a:r>
              <a:rPr lang="nl-BE" sz="1600" dirty="0" err="1">
                <a:solidFill>
                  <a:schemeClr val="bg1"/>
                </a:solidFill>
              </a:rPr>
              <a:t>fairness</a:t>
            </a:r>
            <a:r>
              <a:rPr lang="nl-BE" sz="1600" dirty="0">
                <a:solidFill>
                  <a:schemeClr val="bg1"/>
                </a:solidFill>
              </a:rPr>
              <a:t>’ </a:t>
            </a:r>
            <a:r>
              <a:rPr lang="nl-BE" sz="1600" dirty="0" err="1" smtClean="0">
                <a:solidFill>
                  <a:schemeClr val="bg1"/>
                </a:solidFill>
              </a:rPr>
              <a:t>rule</a:t>
            </a:r>
            <a:r>
              <a:rPr lang="nl-BE" sz="1600" dirty="0" smtClean="0">
                <a:solidFill>
                  <a:schemeClr val="bg1"/>
                </a:solidFill>
              </a:rPr>
              <a:t> (Fair Machine Learning)</a:t>
            </a:r>
            <a:endParaRPr lang="nl-BE" sz="1600" dirty="0">
              <a:solidFill>
                <a:schemeClr val="bg1"/>
              </a:solidFill>
            </a:endParaRPr>
          </a:p>
          <a:p>
            <a:pPr marL="100013" indent="-214313">
              <a:buFont typeface="Arial" panose="020B0604020202020204" pitchFamily="34" charset="0"/>
              <a:buChar char="•"/>
            </a:pPr>
            <a:endParaRPr lang="en-US" sz="1600" dirty="0">
              <a:solidFill>
                <a:schemeClr val="bg1"/>
              </a:solidFill>
            </a:endParaRPr>
          </a:p>
          <a:p>
            <a:pPr marL="100013" indent="-214313">
              <a:buFont typeface="Arial" panose="020B0604020202020204" pitchFamily="34" charset="0"/>
              <a:buChar char="•"/>
            </a:pPr>
            <a:r>
              <a:rPr lang="en-US" sz="1600" dirty="0">
                <a:solidFill>
                  <a:schemeClr val="bg1"/>
                </a:solidFill>
              </a:rPr>
              <a:t>Controlling the parameters within learning processes</a:t>
            </a:r>
            <a:endParaRPr lang="nl-BE" sz="1600" dirty="0">
              <a:solidFill>
                <a:schemeClr val="bg1"/>
              </a:solidFill>
            </a:endParaRPr>
          </a:p>
          <a:p>
            <a:pPr marL="557213" lvl="1" indent="-214313">
              <a:buFont typeface="Arial" panose="020B0604020202020204" pitchFamily="34" charset="0"/>
              <a:buChar char="•"/>
            </a:pPr>
            <a:endParaRPr lang="nl-BE" sz="1600" dirty="0"/>
          </a:p>
        </p:txBody>
      </p:sp>
      <p:sp>
        <p:nvSpPr>
          <p:cNvPr id="9" name="Pijl: links/rechts 8">
            <a:extLst>
              <a:ext uri="{FF2B5EF4-FFF2-40B4-BE49-F238E27FC236}">
                <a16:creationId xmlns:a16="http://schemas.microsoft.com/office/drawing/2014/main" id="{BE7DB637-07C0-4A30-9976-1AEA40815BDD}"/>
              </a:ext>
            </a:extLst>
          </p:cNvPr>
          <p:cNvSpPr/>
          <p:nvPr/>
        </p:nvSpPr>
        <p:spPr>
          <a:xfrm>
            <a:off x="4930209" y="1485851"/>
            <a:ext cx="986371" cy="2769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12" name="Tekstvak 11">
            <a:extLst>
              <a:ext uri="{FF2B5EF4-FFF2-40B4-BE49-F238E27FC236}">
                <a16:creationId xmlns:a16="http://schemas.microsoft.com/office/drawing/2014/main" id="{34A4598E-0130-4CDD-952E-B3B3E610416F}"/>
              </a:ext>
            </a:extLst>
          </p:cNvPr>
          <p:cNvSpPr txBox="1"/>
          <p:nvPr/>
        </p:nvSpPr>
        <p:spPr>
          <a:xfrm>
            <a:off x="6380552" y="5467233"/>
            <a:ext cx="4374156" cy="1077218"/>
          </a:xfrm>
          <a:prstGeom prst="rect">
            <a:avLst/>
          </a:prstGeom>
          <a:noFill/>
          <a:ln w="28575">
            <a:solidFill>
              <a:schemeClr val="tx1"/>
            </a:solidFill>
          </a:ln>
        </p:spPr>
        <p:txBody>
          <a:bodyPr wrap="square" rtlCol="0">
            <a:spAutoFit/>
          </a:bodyPr>
          <a:lstStyle/>
          <a:p>
            <a:r>
              <a:rPr lang="nl-BE" sz="1600" dirty="0" err="1">
                <a:solidFill>
                  <a:schemeClr val="bg1"/>
                </a:solidFill>
              </a:rPr>
              <a:t>Other</a:t>
            </a:r>
            <a:r>
              <a:rPr lang="nl-BE" sz="1600" dirty="0">
                <a:solidFill>
                  <a:schemeClr val="bg1"/>
                </a:solidFill>
              </a:rPr>
              <a:t> </a:t>
            </a:r>
            <a:r>
              <a:rPr lang="nl-BE" sz="1600" dirty="0" err="1" smtClean="0">
                <a:solidFill>
                  <a:schemeClr val="bg1"/>
                </a:solidFill>
              </a:rPr>
              <a:t>Principles</a:t>
            </a:r>
            <a:r>
              <a:rPr lang="nl-BE" sz="1600" dirty="0" smtClean="0">
                <a:solidFill>
                  <a:schemeClr val="bg1"/>
                </a:solidFill>
              </a:rPr>
              <a:t>? </a:t>
            </a:r>
            <a:r>
              <a:rPr lang="nl-BE" sz="1200" dirty="0">
                <a:solidFill>
                  <a:schemeClr val="bg1"/>
                </a:solidFill>
              </a:rPr>
              <a:t>(Beauchamp, </a:t>
            </a:r>
            <a:r>
              <a:rPr lang="nl-BE" sz="1200" dirty="0" err="1">
                <a:solidFill>
                  <a:schemeClr val="bg1"/>
                </a:solidFill>
              </a:rPr>
              <a:t>Childress</a:t>
            </a:r>
            <a:r>
              <a:rPr lang="nl-BE" sz="1200" dirty="0">
                <a:solidFill>
                  <a:schemeClr val="bg1"/>
                </a:solidFill>
              </a:rPr>
              <a:t>): </a:t>
            </a:r>
            <a:endParaRPr lang="nl-BE" sz="1600" dirty="0">
              <a:solidFill>
                <a:schemeClr val="bg1"/>
              </a:solidFill>
            </a:endParaRPr>
          </a:p>
          <a:p>
            <a:pPr marL="214313" indent="-214313">
              <a:buFont typeface="Arial" panose="020B0604020202020204" pitchFamily="34" charset="0"/>
              <a:buChar char="•"/>
            </a:pPr>
            <a:r>
              <a:rPr lang="nl-BE" sz="1600" dirty="0">
                <a:solidFill>
                  <a:schemeClr val="bg1"/>
                </a:solidFill>
              </a:rPr>
              <a:t>Personal </a:t>
            </a:r>
            <a:r>
              <a:rPr lang="nl-BE" sz="1600" dirty="0" err="1">
                <a:solidFill>
                  <a:schemeClr val="bg1"/>
                </a:solidFill>
              </a:rPr>
              <a:t>Autonomy</a:t>
            </a:r>
            <a:r>
              <a:rPr lang="nl-BE" sz="1600" dirty="0">
                <a:solidFill>
                  <a:schemeClr val="bg1"/>
                </a:solidFill>
              </a:rPr>
              <a:t>/Identity</a:t>
            </a:r>
          </a:p>
          <a:p>
            <a:pPr marL="214313" indent="-214313">
              <a:buFont typeface="Arial" panose="020B0604020202020204" pitchFamily="34" charset="0"/>
              <a:buChar char="•"/>
            </a:pPr>
            <a:r>
              <a:rPr lang="nl-BE" sz="1600" dirty="0" err="1">
                <a:solidFill>
                  <a:schemeClr val="bg1"/>
                </a:solidFill>
              </a:rPr>
              <a:t>Beneficence</a:t>
            </a:r>
            <a:r>
              <a:rPr lang="nl-BE" sz="1600" dirty="0">
                <a:solidFill>
                  <a:schemeClr val="bg1"/>
                </a:solidFill>
              </a:rPr>
              <a:t> </a:t>
            </a:r>
          </a:p>
          <a:p>
            <a:pPr marL="214313" indent="-214313">
              <a:buFont typeface="Arial" panose="020B0604020202020204" pitchFamily="34" charset="0"/>
              <a:buChar char="•"/>
            </a:pPr>
            <a:r>
              <a:rPr lang="nl-BE" sz="1600" dirty="0" err="1">
                <a:solidFill>
                  <a:schemeClr val="bg1"/>
                </a:solidFill>
              </a:rPr>
              <a:t>Nonmaleficence</a:t>
            </a:r>
            <a:endParaRPr lang="nl-BE" sz="1600" dirty="0">
              <a:solidFill>
                <a:schemeClr val="bg1"/>
              </a:solidFill>
            </a:endParaRPr>
          </a:p>
        </p:txBody>
      </p:sp>
      <p:sp>
        <p:nvSpPr>
          <p:cNvPr id="11" name="Tekstvak 10">
            <a:extLst>
              <a:ext uri="{FF2B5EF4-FFF2-40B4-BE49-F238E27FC236}">
                <a16:creationId xmlns:a16="http://schemas.microsoft.com/office/drawing/2014/main" id="{659AC603-0CBF-410C-87F6-11A3F033A61B}"/>
              </a:ext>
            </a:extLst>
          </p:cNvPr>
          <p:cNvSpPr txBox="1"/>
          <p:nvPr/>
        </p:nvSpPr>
        <p:spPr>
          <a:xfrm>
            <a:off x="1521989" y="2023768"/>
            <a:ext cx="2944249" cy="4178067"/>
          </a:xfrm>
          <a:prstGeom prst="rect">
            <a:avLst/>
          </a:prstGeom>
          <a:noFill/>
          <a:ln w="28575">
            <a:solidFill>
              <a:schemeClr val="tx1"/>
            </a:solidFill>
          </a:ln>
        </p:spPr>
        <p:txBody>
          <a:bodyPr wrap="square" rtlCol="0">
            <a:spAutoFit/>
          </a:bodyPr>
          <a:lstStyle/>
          <a:p>
            <a:r>
              <a:rPr lang="nl-BE" sz="1600" b="1" dirty="0">
                <a:solidFill>
                  <a:schemeClr val="bg1"/>
                </a:solidFill>
              </a:rPr>
              <a:t>Depends on </a:t>
            </a:r>
            <a:r>
              <a:rPr lang="nl-BE" sz="1600" b="1" dirty="0" err="1">
                <a:solidFill>
                  <a:schemeClr val="bg1"/>
                </a:solidFill>
              </a:rPr>
              <a:t>perspective</a:t>
            </a:r>
            <a:r>
              <a:rPr lang="nl-BE" sz="1600" b="1" dirty="0">
                <a:solidFill>
                  <a:schemeClr val="bg1"/>
                </a:solidFill>
              </a:rPr>
              <a:t> </a:t>
            </a:r>
            <a:r>
              <a:rPr lang="nl-BE" sz="1600" b="1" dirty="0" err="1">
                <a:solidFill>
                  <a:schemeClr val="bg1"/>
                </a:solidFill>
              </a:rPr>
              <a:t>one</a:t>
            </a:r>
            <a:r>
              <a:rPr lang="nl-BE" sz="1600" b="1" dirty="0">
                <a:solidFill>
                  <a:schemeClr val="bg1"/>
                </a:solidFill>
              </a:rPr>
              <a:t> takes:</a:t>
            </a:r>
          </a:p>
          <a:p>
            <a:endParaRPr lang="nl-BE" sz="1600" dirty="0">
              <a:solidFill>
                <a:schemeClr val="bg1"/>
              </a:solidFill>
            </a:endParaRPr>
          </a:p>
          <a:p>
            <a:pPr marL="214313" indent="-214313">
              <a:buFont typeface="Arial" panose="020B0604020202020204" pitchFamily="34" charset="0"/>
              <a:buChar char="•"/>
            </a:pPr>
            <a:r>
              <a:rPr lang="nl-BE" sz="1600" dirty="0" err="1" smtClean="0">
                <a:solidFill>
                  <a:schemeClr val="bg1"/>
                </a:solidFill>
              </a:rPr>
              <a:t>Egalitarian</a:t>
            </a:r>
            <a:r>
              <a:rPr lang="nl-BE" sz="1600" dirty="0" smtClean="0">
                <a:solidFill>
                  <a:schemeClr val="bg1"/>
                </a:solidFill>
              </a:rPr>
              <a:t> </a:t>
            </a:r>
            <a:endParaRPr lang="nl-BE" sz="1600" dirty="0">
              <a:solidFill>
                <a:schemeClr val="bg1"/>
              </a:solidFill>
            </a:endParaRPr>
          </a:p>
          <a:p>
            <a:pPr marL="557213" lvl="1" indent="-214313">
              <a:buFont typeface="Arial" panose="020B0604020202020204" pitchFamily="34" charset="0"/>
              <a:buChar char="•"/>
            </a:pPr>
            <a:r>
              <a:rPr lang="nl-BE" sz="1600" dirty="0">
                <a:solidFill>
                  <a:schemeClr val="bg1"/>
                </a:solidFill>
              </a:rPr>
              <a:t>Strict </a:t>
            </a:r>
            <a:r>
              <a:rPr lang="nl-BE" sz="1600" dirty="0" err="1">
                <a:solidFill>
                  <a:schemeClr val="bg1"/>
                </a:solidFill>
              </a:rPr>
              <a:t>Egalitarianism</a:t>
            </a:r>
            <a:endParaRPr lang="nl-BE" sz="1600" dirty="0">
              <a:solidFill>
                <a:schemeClr val="bg1"/>
              </a:solidFill>
            </a:endParaRPr>
          </a:p>
          <a:p>
            <a:pPr marL="557213" lvl="1" indent="-214313">
              <a:buFont typeface="Arial" panose="020B0604020202020204" pitchFamily="34" charset="0"/>
              <a:buChar char="•"/>
            </a:pPr>
            <a:r>
              <a:rPr lang="nl-BE" sz="1600" dirty="0" err="1">
                <a:solidFill>
                  <a:schemeClr val="bg1"/>
                </a:solidFill>
              </a:rPr>
              <a:t>Equality</a:t>
            </a:r>
            <a:r>
              <a:rPr lang="nl-BE" sz="1600" dirty="0">
                <a:solidFill>
                  <a:schemeClr val="bg1"/>
                </a:solidFill>
              </a:rPr>
              <a:t> of (</a:t>
            </a:r>
            <a:r>
              <a:rPr lang="nl-BE" sz="1600" dirty="0" err="1">
                <a:solidFill>
                  <a:schemeClr val="bg1"/>
                </a:solidFill>
              </a:rPr>
              <a:t>Initial</a:t>
            </a:r>
            <a:r>
              <a:rPr lang="nl-BE" sz="1600" dirty="0">
                <a:solidFill>
                  <a:schemeClr val="bg1"/>
                </a:solidFill>
              </a:rPr>
              <a:t>) Opportunity</a:t>
            </a:r>
          </a:p>
          <a:p>
            <a:pPr marL="557213" lvl="1" indent="-214313">
              <a:buFont typeface="Arial" panose="020B0604020202020204" pitchFamily="34" charset="0"/>
              <a:buChar char="•"/>
            </a:pPr>
            <a:r>
              <a:rPr lang="nl-BE" sz="1600" dirty="0" err="1">
                <a:solidFill>
                  <a:schemeClr val="bg1"/>
                </a:solidFill>
              </a:rPr>
              <a:t>Equality</a:t>
            </a:r>
            <a:r>
              <a:rPr lang="nl-BE" sz="1600" dirty="0">
                <a:solidFill>
                  <a:schemeClr val="bg1"/>
                </a:solidFill>
              </a:rPr>
              <a:t> of Welfare</a:t>
            </a:r>
          </a:p>
          <a:p>
            <a:pPr marL="557213" lvl="1" indent="-214313">
              <a:buFont typeface="Arial" panose="020B0604020202020204" pitchFamily="34" charset="0"/>
              <a:buChar char="•"/>
            </a:pPr>
            <a:r>
              <a:rPr lang="nl-BE" sz="1600" dirty="0" err="1">
                <a:solidFill>
                  <a:schemeClr val="bg1"/>
                </a:solidFill>
              </a:rPr>
              <a:t>Sufficientarianism</a:t>
            </a:r>
            <a:endParaRPr lang="nl-BE" sz="1600" dirty="0">
              <a:solidFill>
                <a:schemeClr val="bg1"/>
              </a:solidFill>
            </a:endParaRPr>
          </a:p>
          <a:p>
            <a:pPr marL="557213" lvl="1" indent="-214313">
              <a:buFont typeface="Arial" panose="020B0604020202020204" pitchFamily="34" charset="0"/>
              <a:buChar char="•"/>
            </a:pPr>
            <a:r>
              <a:rPr lang="nl-BE" sz="1600" dirty="0" err="1">
                <a:solidFill>
                  <a:schemeClr val="bg1"/>
                </a:solidFill>
              </a:rPr>
              <a:t>Prioritarianism</a:t>
            </a:r>
            <a:r>
              <a:rPr lang="nl-BE" sz="1600" dirty="0">
                <a:solidFill>
                  <a:schemeClr val="bg1"/>
                </a:solidFill>
              </a:rPr>
              <a:t> </a:t>
            </a:r>
            <a:r>
              <a:rPr lang="nl-BE" sz="1200" dirty="0">
                <a:solidFill>
                  <a:schemeClr val="bg1"/>
                </a:solidFill>
              </a:rPr>
              <a:t>(</a:t>
            </a:r>
            <a:r>
              <a:rPr lang="nl-BE" sz="1200" dirty="0" err="1">
                <a:solidFill>
                  <a:schemeClr val="bg1"/>
                </a:solidFill>
              </a:rPr>
              <a:t>Parfit</a:t>
            </a:r>
            <a:r>
              <a:rPr lang="nl-BE" sz="1200" dirty="0">
                <a:solidFill>
                  <a:schemeClr val="bg1"/>
                </a:solidFill>
              </a:rPr>
              <a:t>)</a:t>
            </a:r>
          </a:p>
          <a:p>
            <a:pPr marL="557213" lvl="1" indent="-214313">
              <a:buFont typeface="Arial" panose="020B0604020202020204" pitchFamily="34" charset="0"/>
              <a:buChar char="•"/>
            </a:pPr>
            <a:r>
              <a:rPr lang="nl-BE" sz="1600" dirty="0" err="1">
                <a:solidFill>
                  <a:schemeClr val="bg1"/>
                </a:solidFill>
              </a:rPr>
              <a:t>Capability</a:t>
            </a:r>
            <a:r>
              <a:rPr lang="nl-BE" sz="1600" dirty="0">
                <a:solidFill>
                  <a:schemeClr val="bg1"/>
                </a:solidFill>
              </a:rPr>
              <a:t> Approach </a:t>
            </a:r>
            <a:r>
              <a:rPr lang="nl-BE" sz="1200" dirty="0">
                <a:solidFill>
                  <a:schemeClr val="bg1"/>
                </a:solidFill>
              </a:rPr>
              <a:t>(Sen, </a:t>
            </a:r>
            <a:r>
              <a:rPr lang="nl-BE" sz="1200" dirty="0" err="1">
                <a:solidFill>
                  <a:schemeClr val="bg1"/>
                </a:solidFill>
              </a:rPr>
              <a:t>Nussbaum</a:t>
            </a:r>
            <a:r>
              <a:rPr lang="nl-BE" sz="1200" dirty="0">
                <a:solidFill>
                  <a:schemeClr val="bg1"/>
                </a:solidFill>
              </a:rPr>
              <a:t>)</a:t>
            </a:r>
          </a:p>
          <a:p>
            <a:pPr lvl="1"/>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Libertarian</a:t>
            </a:r>
            <a:endParaRPr lang="nl-BE" sz="1600" dirty="0">
              <a:solidFill>
                <a:schemeClr val="bg1"/>
              </a:solidFill>
            </a:endParaRPr>
          </a:p>
          <a:p>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Utilitarian</a:t>
            </a:r>
            <a:endParaRPr lang="nl-BE" sz="1600" dirty="0">
              <a:solidFill>
                <a:schemeClr val="bg1"/>
              </a:solidFill>
            </a:endParaRPr>
          </a:p>
          <a:p>
            <a:pPr marL="557213" lvl="1" indent="-214313">
              <a:buFont typeface="Arial" panose="020B0604020202020204" pitchFamily="34" charset="0"/>
              <a:buChar char="•"/>
            </a:pPr>
            <a:endParaRPr lang="nl-NL" sz="1350" dirty="0"/>
          </a:p>
        </p:txBody>
      </p:sp>
    </p:spTree>
    <p:extLst>
      <p:ext uri="{BB962C8B-B14F-4D97-AF65-F5344CB8AC3E}">
        <p14:creationId xmlns:p14="http://schemas.microsoft.com/office/powerpoint/2010/main" val="271449862"/>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5.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6.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7.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8.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9.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docProps/app.xml><?xml version="1.0" encoding="utf-8"?>
<Properties xmlns="http://schemas.openxmlformats.org/officeDocument/2006/extended-properties" xmlns:vt="http://schemas.openxmlformats.org/officeDocument/2006/docPropsVTypes">
  <Template>Slice</Template>
  <TotalTime>7489</TotalTime>
  <Words>5865</Words>
  <Application>Microsoft Office PowerPoint</Application>
  <PresentationFormat>Widescreen</PresentationFormat>
  <Paragraphs>489</Paragraphs>
  <Slides>75</Slides>
  <Notes>49</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75</vt:i4>
      </vt:variant>
    </vt:vector>
  </HeadingPairs>
  <TitlesOfParts>
    <vt:vector size="88" baseType="lpstr">
      <vt:lpstr>ＭＳ Ｐゴシック</vt:lpstr>
      <vt:lpstr>Arial</vt:lpstr>
      <vt:lpstr>Calibri</vt:lpstr>
      <vt:lpstr>Century Gothic</vt:lpstr>
      <vt:lpstr>Shree Devanagari 714</vt:lpstr>
      <vt:lpstr>Tahoma</vt:lpstr>
      <vt:lpstr>Trebuchet MS</vt:lpstr>
      <vt:lpstr>Tw Cen MT</vt:lpstr>
      <vt:lpstr>Wingdings 3</vt:lpstr>
      <vt:lpstr>Slice</vt:lpstr>
      <vt:lpstr>1_Slice</vt:lpstr>
      <vt:lpstr>Circuit</vt:lpstr>
      <vt:lpstr>KU Leuven</vt:lpstr>
      <vt:lpstr>What does 'fairness' mean in (data protection) law?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 14 ECHR - A Divergent Approach towards Differentiation Grounds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Ethics and Fairness</vt:lpstr>
      <vt:lpstr>AI Ethics and Fairness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Subject Right Modalities</vt:lpstr>
      <vt:lpstr>Transparency and the Right of Access</vt:lpstr>
      <vt:lpstr>PowerPoint Presentation</vt:lpstr>
      <vt:lpstr>PowerPoint Presentation</vt:lpstr>
      <vt:lpstr>Right to object (Art.21)</vt:lpstr>
      <vt:lpstr>Right to object v Right to erasure?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Consent and the GDPR’s legislative ‘fixes’</vt:lpstr>
      <vt:lpstr>Consent and the GDPR’s legislative ‘fixes’</vt:lpstr>
      <vt:lpstr>Consent and the GDPR’s Legislative ‘Fixes’</vt:lpstr>
      <vt:lpstr>Illustrating Uncertainty in Policy Making</vt:lpstr>
      <vt:lpstr>Illustrating Uncertainty (1) – Proposed ePrivacy Regulation</vt:lpstr>
      <vt:lpstr>PowerPoint Presentation</vt:lpstr>
      <vt:lpstr>Illustrating Uncertainty (2) – Digital Content Directive</vt:lpstr>
      <vt:lpstr>Autonomous decision-making</vt:lpstr>
      <vt:lpstr>PowerPoint Presentation</vt:lpstr>
      <vt:lpstr>Autonomous Decision-Making and Personlisation</vt:lpstr>
      <vt:lpstr>Illustrating Uncertainty – Modernisation Directive (Compromise)  </vt:lpstr>
      <vt:lpstr>PowerPoint Presentation</vt:lpstr>
      <vt:lpstr>The Blacklisting of Purposes, But Does this Fit with Data Protection or is it Balancing?</vt:lpstr>
      <vt:lpstr>Positive Obligations and the Harmonisation of Fundamental Right(s) Standard</vt:lpstr>
      <vt:lpstr>Harmonised standards and the division of competence</vt:lpstr>
      <vt:lpstr>4 Key Interpretative Challenges</vt:lpstr>
      <vt:lpstr>PowerPoint Presentation</vt:lpstr>
      <vt:lpstr>PowerPoint Presentation</vt:lpstr>
    </vt:vector>
  </TitlesOfParts>
  <Company>KU 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Damian Clifford</dc:creator>
  <cp:lastModifiedBy>Laurens Naudts</cp:lastModifiedBy>
  <cp:revision>219</cp:revision>
  <dcterms:created xsi:type="dcterms:W3CDTF">2018-02-16T16:05:42Z</dcterms:created>
  <dcterms:modified xsi:type="dcterms:W3CDTF">2020-01-26T19:59:54Z</dcterms:modified>
</cp:coreProperties>
</file>